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0" r:id="rId1"/>
    <p:sldMasterId id="2147483838" r:id="rId2"/>
  </p:sldMasterIdLst>
  <p:notesMasterIdLst>
    <p:notesMasterId r:id="rId69"/>
  </p:notesMasterIdLst>
  <p:handoutMasterIdLst>
    <p:handoutMasterId r:id="rId70"/>
  </p:handoutMasterIdLst>
  <p:sldIdLst>
    <p:sldId id="362" r:id="rId3"/>
    <p:sldId id="373" r:id="rId4"/>
    <p:sldId id="388" r:id="rId5"/>
    <p:sldId id="389" r:id="rId6"/>
    <p:sldId id="390" r:id="rId7"/>
    <p:sldId id="425" r:id="rId8"/>
    <p:sldId id="426" r:id="rId9"/>
    <p:sldId id="391" r:id="rId10"/>
    <p:sldId id="511" r:id="rId11"/>
    <p:sldId id="392" r:id="rId12"/>
    <p:sldId id="393" r:id="rId13"/>
    <p:sldId id="394" r:id="rId14"/>
    <p:sldId id="403" r:id="rId15"/>
    <p:sldId id="395" r:id="rId16"/>
    <p:sldId id="512" r:id="rId17"/>
    <p:sldId id="396" r:id="rId18"/>
    <p:sldId id="397" r:id="rId19"/>
    <p:sldId id="398" r:id="rId20"/>
    <p:sldId id="427" r:id="rId21"/>
    <p:sldId id="428" r:id="rId22"/>
    <p:sldId id="429" r:id="rId23"/>
    <p:sldId id="432" r:id="rId24"/>
    <p:sldId id="431" r:id="rId25"/>
    <p:sldId id="434" r:id="rId26"/>
    <p:sldId id="435" r:id="rId27"/>
    <p:sldId id="436" r:id="rId28"/>
    <p:sldId id="510" r:id="rId29"/>
    <p:sldId id="400" r:id="rId30"/>
    <p:sldId id="401" r:id="rId31"/>
    <p:sldId id="402"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1033" r:id="rId45"/>
    <p:sldId id="1035" r:id="rId46"/>
    <p:sldId id="1036" r:id="rId47"/>
    <p:sldId id="1037" r:id="rId48"/>
    <p:sldId id="1038" r:id="rId49"/>
    <p:sldId id="1034" r:id="rId50"/>
    <p:sldId id="1039" r:id="rId51"/>
    <p:sldId id="438" r:id="rId52"/>
    <p:sldId id="417" r:id="rId53"/>
    <p:sldId id="439" r:id="rId54"/>
    <p:sldId id="441" r:id="rId55"/>
    <p:sldId id="442" r:id="rId56"/>
    <p:sldId id="443" r:id="rId57"/>
    <p:sldId id="445" r:id="rId58"/>
    <p:sldId id="446" r:id="rId59"/>
    <p:sldId id="447" r:id="rId60"/>
    <p:sldId id="448" r:id="rId61"/>
    <p:sldId id="450" r:id="rId62"/>
    <p:sldId id="451" r:id="rId63"/>
    <p:sldId id="452" r:id="rId64"/>
    <p:sldId id="453" r:id="rId65"/>
    <p:sldId id="454" r:id="rId66"/>
    <p:sldId id="455" r:id="rId67"/>
    <p:sldId id="456" r:id="rId68"/>
  </p:sldIdLst>
  <p:sldSz cx="9144000" cy="6858000" type="screen4x3"/>
  <p:notesSz cx="6797675" cy="9874250"/>
  <p:defaultTextStyle>
    <a:defPPr>
      <a:defRPr lang="zh-CN"/>
    </a:defPPr>
    <a:lvl1pPr algn="l" rtl="0" eaLnBrk="0" fontAlgn="base" hangingPunct="0">
      <a:spcBef>
        <a:spcPct val="0"/>
      </a:spcBef>
      <a:spcAft>
        <a:spcPct val="0"/>
      </a:spcAft>
      <a:defRPr sz="3200" b="1" kern="1200">
        <a:solidFill>
          <a:srgbClr val="9900CC"/>
        </a:solidFill>
        <a:latin typeface="Arial" panose="020B0604020202020204" pitchFamily="34" charset="0"/>
        <a:ea typeface="仿宋_GB2312" pitchFamily="49" charset="-122"/>
        <a:cs typeface="+mn-cs"/>
      </a:defRPr>
    </a:lvl1pPr>
    <a:lvl2pPr marL="457200" algn="l" rtl="0" eaLnBrk="0" fontAlgn="base" hangingPunct="0">
      <a:spcBef>
        <a:spcPct val="0"/>
      </a:spcBef>
      <a:spcAft>
        <a:spcPct val="0"/>
      </a:spcAft>
      <a:defRPr sz="3200" b="1" kern="1200">
        <a:solidFill>
          <a:srgbClr val="9900CC"/>
        </a:solidFill>
        <a:latin typeface="Arial" panose="020B0604020202020204" pitchFamily="34" charset="0"/>
        <a:ea typeface="仿宋_GB2312" pitchFamily="49" charset="-122"/>
        <a:cs typeface="+mn-cs"/>
      </a:defRPr>
    </a:lvl2pPr>
    <a:lvl3pPr marL="914400" algn="l" rtl="0" eaLnBrk="0" fontAlgn="base" hangingPunct="0">
      <a:spcBef>
        <a:spcPct val="0"/>
      </a:spcBef>
      <a:spcAft>
        <a:spcPct val="0"/>
      </a:spcAft>
      <a:defRPr sz="3200" b="1" kern="1200">
        <a:solidFill>
          <a:srgbClr val="9900CC"/>
        </a:solidFill>
        <a:latin typeface="Arial" panose="020B0604020202020204" pitchFamily="34" charset="0"/>
        <a:ea typeface="仿宋_GB2312" pitchFamily="49" charset="-122"/>
        <a:cs typeface="+mn-cs"/>
      </a:defRPr>
    </a:lvl3pPr>
    <a:lvl4pPr marL="1371600" algn="l" rtl="0" eaLnBrk="0" fontAlgn="base" hangingPunct="0">
      <a:spcBef>
        <a:spcPct val="0"/>
      </a:spcBef>
      <a:spcAft>
        <a:spcPct val="0"/>
      </a:spcAft>
      <a:defRPr sz="3200" b="1" kern="1200">
        <a:solidFill>
          <a:srgbClr val="9900CC"/>
        </a:solidFill>
        <a:latin typeface="Arial" panose="020B0604020202020204" pitchFamily="34" charset="0"/>
        <a:ea typeface="仿宋_GB2312" pitchFamily="49" charset="-122"/>
        <a:cs typeface="+mn-cs"/>
      </a:defRPr>
    </a:lvl4pPr>
    <a:lvl5pPr marL="1828800" algn="l" rtl="0" eaLnBrk="0" fontAlgn="base" hangingPunct="0">
      <a:spcBef>
        <a:spcPct val="0"/>
      </a:spcBef>
      <a:spcAft>
        <a:spcPct val="0"/>
      </a:spcAft>
      <a:defRPr sz="3200" b="1" kern="1200">
        <a:solidFill>
          <a:srgbClr val="9900CC"/>
        </a:solidFill>
        <a:latin typeface="Arial" panose="020B0604020202020204" pitchFamily="34" charset="0"/>
        <a:ea typeface="仿宋_GB2312" pitchFamily="49" charset="-122"/>
        <a:cs typeface="+mn-cs"/>
      </a:defRPr>
    </a:lvl5pPr>
    <a:lvl6pPr marL="2286000" algn="l" defTabSz="914400" rtl="0" eaLnBrk="1" latinLnBrk="0" hangingPunct="1">
      <a:defRPr sz="3200" b="1" kern="1200">
        <a:solidFill>
          <a:srgbClr val="9900CC"/>
        </a:solidFill>
        <a:latin typeface="Arial" panose="020B0604020202020204" pitchFamily="34" charset="0"/>
        <a:ea typeface="仿宋_GB2312" pitchFamily="49" charset="-122"/>
        <a:cs typeface="+mn-cs"/>
      </a:defRPr>
    </a:lvl6pPr>
    <a:lvl7pPr marL="2743200" algn="l" defTabSz="914400" rtl="0" eaLnBrk="1" latinLnBrk="0" hangingPunct="1">
      <a:defRPr sz="3200" b="1" kern="1200">
        <a:solidFill>
          <a:srgbClr val="9900CC"/>
        </a:solidFill>
        <a:latin typeface="Arial" panose="020B0604020202020204" pitchFamily="34" charset="0"/>
        <a:ea typeface="仿宋_GB2312" pitchFamily="49" charset="-122"/>
        <a:cs typeface="+mn-cs"/>
      </a:defRPr>
    </a:lvl7pPr>
    <a:lvl8pPr marL="3200400" algn="l" defTabSz="914400" rtl="0" eaLnBrk="1" latinLnBrk="0" hangingPunct="1">
      <a:defRPr sz="3200" b="1" kern="1200">
        <a:solidFill>
          <a:srgbClr val="9900CC"/>
        </a:solidFill>
        <a:latin typeface="Arial" panose="020B0604020202020204" pitchFamily="34" charset="0"/>
        <a:ea typeface="仿宋_GB2312" pitchFamily="49" charset="-122"/>
        <a:cs typeface="+mn-cs"/>
      </a:defRPr>
    </a:lvl8pPr>
    <a:lvl9pPr marL="3657600" algn="l" defTabSz="914400" rtl="0" eaLnBrk="1" latinLnBrk="0" hangingPunct="1">
      <a:defRPr sz="3200" b="1" kern="1200">
        <a:solidFill>
          <a:srgbClr val="9900CC"/>
        </a:solidFill>
        <a:latin typeface="Arial" panose="020B0604020202020204" pitchFamily="34" charset="0"/>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CD0"/>
    <a:srgbClr val="FCFCD8"/>
    <a:srgbClr val="F8F9C7"/>
    <a:srgbClr val="AF5A2B"/>
    <a:srgbClr val="B8188E"/>
    <a:srgbClr val="EC6ACA"/>
    <a:srgbClr val="9900CC"/>
    <a:srgbClr val="E4F5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7" autoAdjust="0"/>
    <p:restoredTop sz="84606" autoAdjust="0"/>
  </p:normalViewPr>
  <p:slideViewPr>
    <p:cSldViewPr>
      <p:cViewPr varScale="1">
        <p:scale>
          <a:sx n="79" d="100"/>
          <a:sy n="79" d="100"/>
        </p:scale>
        <p:origin x="1721" y="31"/>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269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base" hangingPunct="1">
              <a:spcBef>
                <a:spcPct val="0"/>
              </a:spcBef>
              <a:buClrTx/>
              <a:buSzTx/>
              <a:buFontTx/>
              <a:buNone/>
              <a:defRPr kumimoji="1" sz="1200" b="0">
                <a:solidFill>
                  <a:schemeClr val="tx1"/>
                </a:solidFill>
                <a:latin typeface="Times New Roman" panose="02020603050405020304" pitchFamily="18" charset="0"/>
                <a:ea typeface="宋体" panose="02010600030101010101" pitchFamily="2" charset="-122"/>
              </a:defRPr>
            </a:lvl1pPr>
          </a:lstStyle>
          <a:p>
            <a:pPr>
              <a:defRPr/>
            </a:pPr>
            <a:endParaRPr lang="zh-CN" altLang="en-US"/>
          </a:p>
        </p:txBody>
      </p:sp>
      <p:sp>
        <p:nvSpPr>
          <p:cNvPr id="242691" name="Rectangle 3"/>
          <p:cNvSpPr>
            <a:spLocks noGrp="1" noChangeArrowheads="1"/>
          </p:cNvSpPr>
          <p:nvPr>
            <p:ph type="dt" sz="quarter"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base" hangingPunct="1">
              <a:spcBef>
                <a:spcPct val="0"/>
              </a:spcBef>
              <a:buClrTx/>
              <a:buSzTx/>
              <a:buFontTx/>
              <a:buNone/>
              <a:defRPr kumimoji="1" sz="1200" b="0">
                <a:solidFill>
                  <a:schemeClr val="tx1"/>
                </a:solidFill>
                <a:latin typeface="Times New Roman" pitchFamily="18" charset="0"/>
                <a:ea typeface="宋体" pitchFamily="2" charset="-122"/>
              </a:defRPr>
            </a:lvl1pPr>
          </a:lstStyle>
          <a:p>
            <a:pPr>
              <a:defRPr/>
            </a:pPr>
            <a:fld id="{421DFA8A-6C1C-4894-AC59-E16684E4D316}" type="datetime1">
              <a:rPr lang="zh-CN" altLang="en-US" smtClean="0"/>
              <a:pPr>
                <a:defRPr/>
              </a:pPr>
              <a:t>2021/5/25</a:t>
            </a:fld>
            <a:endParaRPr lang="en-US" altLang="zh-CN"/>
          </a:p>
        </p:txBody>
      </p:sp>
      <p:sp>
        <p:nvSpPr>
          <p:cNvPr id="242692" name="Rectangle 4"/>
          <p:cNvSpPr>
            <a:spLocks noGrp="1" noChangeArrowheads="1"/>
          </p:cNvSpPr>
          <p:nvPr>
            <p:ph type="ftr" sz="quarter" idx="2"/>
          </p:nvPr>
        </p:nvSpPr>
        <p:spPr bwMode="auto">
          <a:xfrm>
            <a:off x="0"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base" hangingPunct="1">
              <a:spcBef>
                <a:spcPct val="0"/>
              </a:spcBef>
              <a:buClrTx/>
              <a:buSzTx/>
              <a:buFontTx/>
              <a:buNone/>
              <a:defRPr kumimoji="1" sz="1200" b="0">
                <a:solidFill>
                  <a:schemeClr val="tx1"/>
                </a:solidFill>
                <a:latin typeface="Times New Roman" panose="02020603050405020304" pitchFamily="18" charset="0"/>
                <a:ea typeface="宋体" panose="02010600030101010101" pitchFamily="2" charset="-122"/>
              </a:defRPr>
            </a:lvl1pPr>
          </a:lstStyle>
          <a:p>
            <a:pPr>
              <a:defRPr/>
            </a:pPr>
            <a:r>
              <a:rPr lang="zh-CN" altLang="en-US"/>
              <a:t>嵌入式系统及安全概论</a:t>
            </a:r>
            <a:endParaRPr lang="en-US" altLang="zh-CN"/>
          </a:p>
        </p:txBody>
      </p:sp>
      <p:sp>
        <p:nvSpPr>
          <p:cNvPr id="242693" name="Rectangle 5"/>
          <p:cNvSpPr>
            <a:spLocks noGrp="1" noChangeArrowheads="1"/>
          </p:cNvSpPr>
          <p:nvPr>
            <p:ph type="sldNum" sz="quarter" idx="3"/>
          </p:nvPr>
        </p:nvSpPr>
        <p:spPr bwMode="auto">
          <a:xfrm>
            <a:off x="3849688"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smtClean="0">
                <a:solidFill>
                  <a:schemeClr val="tx1"/>
                </a:solidFill>
                <a:latin typeface="Times New Roman" panose="02020603050405020304" pitchFamily="18" charset="0"/>
                <a:ea typeface="宋体" panose="02010600030101010101" pitchFamily="2" charset="-122"/>
              </a:defRPr>
            </a:lvl1pPr>
          </a:lstStyle>
          <a:p>
            <a:pPr>
              <a:defRPr/>
            </a:pPr>
            <a:fld id="{444861B2-342E-4309-82A9-E27C3BD88900}" type="slidenum">
              <a:rPr lang="en-US" altLang="zh-CN"/>
              <a:pPr>
                <a:defRPr/>
              </a:pPr>
              <a:t>‹#›</a:t>
            </a:fld>
            <a:endParaRPr lang="en-US" altLang="zh-CN"/>
          </a:p>
        </p:txBody>
      </p:sp>
    </p:spTree>
    <p:extLst>
      <p:ext uri="{BB962C8B-B14F-4D97-AF65-F5344CB8AC3E}">
        <p14:creationId xmlns:p14="http://schemas.microsoft.com/office/powerpoint/2010/main" val="192826642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base" hangingPunct="1">
              <a:spcBef>
                <a:spcPct val="0"/>
              </a:spcBef>
              <a:buClrTx/>
              <a:buSzTx/>
              <a:buFontTx/>
              <a:buNone/>
              <a:defRPr kumimoji="1" sz="1200" b="0">
                <a:solidFill>
                  <a:schemeClr val="tx1"/>
                </a:solidFill>
                <a:latin typeface="Times New Roman" panose="02020603050405020304" pitchFamily="18" charset="0"/>
                <a:ea typeface="宋体" panose="02010600030101010101" pitchFamily="2" charset="-122"/>
              </a:defRPr>
            </a:lvl1pPr>
          </a:lstStyle>
          <a:p>
            <a:pPr>
              <a:defRPr/>
            </a:pPr>
            <a:endParaRPr lang="zh-CN" altLang="en-US"/>
          </a:p>
        </p:txBody>
      </p:sp>
      <p:sp>
        <p:nvSpPr>
          <p:cNvPr id="64515" name="Rectangle 3"/>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base" hangingPunct="1">
              <a:spcBef>
                <a:spcPct val="0"/>
              </a:spcBef>
              <a:buClrTx/>
              <a:buSzTx/>
              <a:buFontTx/>
              <a:buNone/>
              <a:defRPr kumimoji="1" sz="1200" b="0">
                <a:solidFill>
                  <a:schemeClr val="tx1"/>
                </a:solidFill>
                <a:latin typeface="Times New Roman" pitchFamily="18" charset="0"/>
                <a:ea typeface="宋体" pitchFamily="2" charset="-122"/>
              </a:defRPr>
            </a:lvl1pPr>
          </a:lstStyle>
          <a:p>
            <a:pPr>
              <a:defRPr/>
            </a:pPr>
            <a:fld id="{DB40A103-84AF-4F8F-8F6B-1AF9AE783573}" type="datetime1">
              <a:rPr lang="zh-CN" altLang="en-US" smtClean="0"/>
              <a:pPr>
                <a:defRPr/>
              </a:pPr>
              <a:t>2021/5/25</a:t>
            </a:fld>
            <a:endParaRPr lang="en-US" altLang="zh-CN"/>
          </a:p>
        </p:txBody>
      </p:sp>
      <p:sp>
        <p:nvSpPr>
          <p:cNvPr id="3076" name="Rectangle 4"/>
          <p:cNvSpPr>
            <a:spLocks noGrp="1" noRot="1" noChangeAspect="1" noChangeArrowheads="1" noTextEdit="1"/>
          </p:cNvSpPr>
          <p:nvPr>
            <p:ph type="sldImg" idx="2"/>
          </p:nvPr>
        </p:nvSpPr>
        <p:spPr bwMode="auto">
          <a:xfrm>
            <a:off x="931863" y="741363"/>
            <a:ext cx="4935537"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5"/>
          <p:cNvSpPr>
            <a:spLocks noGrp="1" noChangeArrowheads="1"/>
          </p:cNvSpPr>
          <p:nvPr>
            <p:ph type="body" sz="quarter" idx="3"/>
          </p:nvPr>
        </p:nvSpPr>
        <p:spPr bwMode="auto">
          <a:xfrm>
            <a:off x="679450" y="4691063"/>
            <a:ext cx="5438775" cy="4443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4518" name="Rectangle 6"/>
          <p:cNvSpPr>
            <a:spLocks noGrp="1" noChangeArrowheads="1"/>
          </p:cNvSpPr>
          <p:nvPr>
            <p:ph type="ftr" sz="quarter" idx="4"/>
          </p:nvPr>
        </p:nvSpPr>
        <p:spPr bwMode="auto">
          <a:xfrm>
            <a:off x="0"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fontAlgn="base" hangingPunct="1">
              <a:spcBef>
                <a:spcPct val="0"/>
              </a:spcBef>
              <a:buClrTx/>
              <a:buSzTx/>
              <a:buFontTx/>
              <a:buNone/>
              <a:defRPr kumimoji="1" sz="1200" b="0">
                <a:solidFill>
                  <a:schemeClr val="tx1"/>
                </a:solidFill>
                <a:latin typeface="Times New Roman" panose="02020603050405020304" pitchFamily="18" charset="0"/>
                <a:ea typeface="宋体" panose="02010600030101010101" pitchFamily="2" charset="-122"/>
              </a:defRPr>
            </a:lvl1pPr>
          </a:lstStyle>
          <a:p>
            <a:pPr>
              <a:defRPr/>
            </a:pPr>
            <a:r>
              <a:rPr lang="zh-CN" altLang="en-US"/>
              <a:t>嵌入式系统及安全概论</a:t>
            </a:r>
            <a:endParaRPr lang="en-US" altLang="zh-CN"/>
          </a:p>
        </p:txBody>
      </p:sp>
      <p:sp>
        <p:nvSpPr>
          <p:cNvPr id="64519" name="Rectangle 7"/>
          <p:cNvSpPr>
            <a:spLocks noGrp="1" noChangeArrowheads="1"/>
          </p:cNvSpPr>
          <p:nvPr>
            <p:ph type="sldNum" sz="quarter" idx="5"/>
          </p:nvPr>
        </p:nvSpPr>
        <p:spPr bwMode="auto">
          <a:xfrm>
            <a:off x="3849688" y="9378950"/>
            <a:ext cx="2946400"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b="0" smtClean="0">
                <a:solidFill>
                  <a:schemeClr val="tx1"/>
                </a:solidFill>
                <a:latin typeface="Times New Roman" panose="02020603050405020304" pitchFamily="18" charset="0"/>
                <a:ea typeface="宋体" panose="02010600030101010101" pitchFamily="2" charset="-122"/>
              </a:defRPr>
            </a:lvl1pPr>
          </a:lstStyle>
          <a:p>
            <a:pPr>
              <a:defRPr/>
            </a:pPr>
            <a:fld id="{7B8E0ED6-3112-4245-AC2B-C02DD2832086}" type="slidenum">
              <a:rPr lang="en-US" altLang="zh-CN"/>
              <a:pPr>
                <a:defRPr/>
              </a:pPr>
              <a:t>‹#›</a:t>
            </a:fld>
            <a:endParaRPr lang="en-US" altLang="zh-CN"/>
          </a:p>
        </p:txBody>
      </p:sp>
    </p:spTree>
    <p:extLst>
      <p:ext uri="{BB962C8B-B14F-4D97-AF65-F5344CB8AC3E}">
        <p14:creationId xmlns:p14="http://schemas.microsoft.com/office/powerpoint/2010/main" val="3600833422"/>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a:defRPr/>
            </a:pPr>
            <a:r>
              <a:rPr lang="zh-CN" altLang="en-US"/>
              <a:t>嵌入式系统及安全概论</a:t>
            </a:r>
            <a:endParaRPr lang="en-US" altLang="zh-CN"/>
          </a:p>
        </p:txBody>
      </p:sp>
    </p:spTree>
    <p:extLst>
      <p:ext uri="{BB962C8B-B14F-4D97-AF65-F5344CB8AC3E}">
        <p14:creationId xmlns:p14="http://schemas.microsoft.com/office/powerpoint/2010/main" val="1925255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CE55BFBA-1885-42AF-8821-097DDCB59F33}"/>
              </a:ext>
            </a:extLst>
          </p:cNvPr>
          <p:cNvSpPr>
            <a:spLocks noGrp="1" noRot="1" noChangeAspect="1" noChangeArrowheads="1" noTextEdit="1"/>
          </p:cNvSpPr>
          <p:nvPr>
            <p:ph type="sldImg"/>
          </p:nvPr>
        </p:nvSpPr>
        <p:spPr>
          <a:xfrm>
            <a:off x="992188" y="768350"/>
            <a:ext cx="5114925" cy="3836988"/>
          </a:xfrm>
          <a:ln/>
        </p:spPr>
      </p:sp>
      <p:sp>
        <p:nvSpPr>
          <p:cNvPr id="55299" name="备注占位符 2">
            <a:extLst>
              <a:ext uri="{FF2B5EF4-FFF2-40B4-BE49-F238E27FC236}">
                <a16:creationId xmlns:a16="http://schemas.microsoft.com/office/drawing/2014/main" id="{3B47847E-6607-4C3A-ABB7-0732CB6D0812}"/>
              </a:ext>
            </a:extLst>
          </p:cNvPr>
          <p:cNvSpPr>
            <a:spLocks noGrp="1" noChangeArrowheads="1"/>
          </p:cNvSpPr>
          <p:nvPr>
            <p:ph type="body" idx="1"/>
          </p:nvPr>
        </p:nvSpPr>
        <p:spPr>
          <a:noFill/>
        </p:spPr>
        <p:txBody>
          <a:bodyPr/>
          <a:lstStyle/>
          <a:p>
            <a:r>
              <a:rPr lang="en-US" altLang="zh-CN" dirty="0"/>
              <a:t>ARM9</a:t>
            </a:r>
            <a:r>
              <a:rPr lang="zh-CN" altLang="en-US" dirty="0"/>
              <a:t>的</a:t>
            </a:r>
            <a:r>
              <a:rPr lang="en-US" altLang="zh-CN" dirty="0"/>
              <a:t>CPU</a:t>
            </a:r>
            <a:r>
              <a:rPr lang="zh-CN" altLang="en-US" dirty="0"/>
              <a:t>核中</a:t>
            </a:r>
            <a:r>
              <a:rPr lang="en-US" altLang="zh-CN" dirty="0"/>
              <a:t>cache</a:t>
            </a:r>
            <a:r>
              <a:rPr lang="zh-CN" altLang="en-US" dirty="0"/>
              <a:t>分为指令</a:t>
            </a:r>
            <a:r>
              <a:rPr lang="en-US" altLang="zh-CN" dirty="0"/>
              <a:t>cache</a:t>
            </a:r>
            <a:r>
              <a:rPr lang="zh-CN" altLang="en-US" dirty="0"/>
              <a:t>和数据</a:t>
            </a:r>
            <a:r>
              <a:rPr lang="en-US" altLang="zh-CN" dirty="0"/>
              <a:t>cache</a:t>
            </a:r>
            <a:r>
              <a:rPr lang="zh-CN" altLang="en-US" dirty="0"/>
              <a:t>时，所以</a:t>
            </a:r>
            <a:r>
              <a:rPr lang="en-US" altLang="zh-CN" dirty="0"/>
              <a:t>ARM9</a:t>
            </a:r>
            <a:r>
              <a:rPr lang="zh-CN" altLang="en-US" dirty="0"/>
              <a:t>是哈佛结构的，实际上现在称之为“改进的哈佛结构”。需要注意的是，哈佛结构和“改进型的哈佛结构”差别很大，所以称</a:t>
            </a:r>
            <a:r>
              <a:rPr lang="en-US" altLang="zh-CN" dirty="0"/>
              <a:t>ARM9</a:t>
            </a:r>
            <a:r>
              <a:rPr lang="zh-CN" altLang="en-US" dirty="0"/>
              <a:t>是哈佛结构，是不恰当的，甚至是错误的。可认为倘若禁止使用这两个</a:t>
            </a:r>
            <a:r>
              <a:rPr lang="en-US" altLang="zh-CN" dirty="0"/>
              <a:t>cache</a:t>
            </a:r>
            <a:r>
              <a:rPr lang="zh-CN" altLang="en-US" dirty="0"/>
              <a:t>，它就不能称之为哈佛结构，而应是冯诺依曼结构。对于</a:t>
            </a:r>
            <a:r>
              <a:rPr lang="en-US" altLang="zh-CN" dirty="0"/>
              <a:t>ARM9</a:t>
            </a:r>
            <a:r>
              <a:rPr lang="zh-CN" altLang="en-US" dirty="0"/>
              <a:t>是“改进型的哈佛结构”的简单解释是</a:t>
            </a:r>
            <a:r>
              <a:rPr lang="en-US" altLang="zh-CN" dirty="0"/>
              <a:t>ARM9</a:t>
            </a:r>
            <a:r>
              <a:rPr lang="zh-CN" altLang="en-US" dirty="0"/>
              <a:t>的</a:t>
            </a:r>
            <a:r>
              <a:rPr lang="en-US" altLang="zh-CN" dirty="0"/>
              <a:t>CPU</a:t>
            </a:r>
            <a:r>
              <a:rPr lang="zh-CN" altLang="en-US" dirty="0"/>
              <a:t>直接访问的是</a:t>
            </a:r>
            <a:r>
              <a:rPr lang="en-US" altLang="zh-CN" dirty="0"/>
              <a:t>cache</a:t>
            </a:r>
            <a:r>
              <a:rPr lang="zh-CN" altLang="en-US" dirty="0"/>
              <a:t>，而</a:t>
            </a:r>
            <a:r>
              <a:rPr lang="en-US" altLang="zh-CN" dirty="0"/>
              <a:t>cache</a:t>
            </a:r>
            <a:r>
              <a:rPr lang="zh-CN" altLang="en-US" dirty="0"/>
              <a:t>又分为指令</a:t>
            </a:r>
            <a:r>
              <a:rPr lang="en-US" altLang="zh-CN" dirty="0"/>
              <a:t>cache</a:t>
            </a:r>
            <a:r>
              <a:rPr lang="zh-CN" altLang="en-US" dirty="0"/>
              <a:t>和数据</a:t>
            </a:r>
            <a:r>
              <a:rPr lang="en-US" altLang="zh-CN" dirty="0"/>
              <a:t>cache</a:t>
            </a:r>
            <a:r>
              <a:rPr lang="zh-CN" altLang="en-US" dirty="0"/>
              <a:t>，这两个</a:t>
            </a:r>
            <a:r>
              <a:rPr lang="en-US" altLang="zh-CN" dirty="0"/>
              <a:t>cache</a:t>
            </a:r>
            <a:r>
              <a:rPr lang="zh-CN" altLang="en-US" dirty="0"/>
              <a:t>是独立的，所以可以同时访问指令和数据，也就是说能够并行运行。</a:t>
            </a:r>
          </a:p>
          <a:p>
            <a:endParaRPr lang="zh-CN" altLang="en-US" dirty="0"/>
          </a:p>
          <a:p>
            <a:r>
              <a:rPr lang="zh-CN" altLang="en-US" dirty="0"/>
              <a:t>　　但是，为什么要设计“改进型的哈佛结构”呢？因为原来的冯诺依曼结构虽然数据吞吐率低，但是总线结构简单，所以成本也低。哈佛结构由于复杂而又强大的总线结构，所以数据吞吐率高，运行速度更快，但是设计实现复杂，成本较高。“改进型的哈佛结构”结合了两者的长处，将其融合到一起，实现了优化。所以，在</a:t>
            </a:r>
            <a:r>
              <a:rPr lang="en-US" altLang="zh-CN" dirty="0"/>
              <a:t>ARM9</a:t>
            </a:r>
            <a:r>
              <a:rPr lang="zh-CN" altLang="en-US" dirty="0"/>
              <a:t>中既能看到冯诺依曼结构的影子，也能看到哈佛结构的影子。</a:t>
            </a:r>
          </a:p>
          <a:p>
            <a:endParaRPr lang="zh-CN" altLang="en-US" dirty="0"/>
          </a:p>
        </p:txBody>
      </p:sp>
      <p:sp>
        <p:nvSpPr>
          <p:cNvPr id="55300" name="灯片编号占位符 3">
            <a:extLst>
              <a:ext uri="{FF2B5EF4-FFF2-40B4-BE49-F238E27FC236}">
                <a16:creationId xmlns:a16="http://schemas.microsoft.com/office/drawing/2014/main" id="{957917C8-6BE9-4333-A84E-A8D220AE29AF}"/>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fld id="{DDDCBAB1-8032-4C8B-9C67-17D49E4CD384}" type="slidenum">
              <a:rPr lang="zh-CN" altLang="en-US" sz="1300" b="0">
                <a:latin typeface="Arial" panose="020B0604020202020204" pitchFamily="34" charset="0"/>
                <a:ea typeface="宋体" panose="02010600030101010101" pitchFamily="2" charset="-122"/>
              </a:rPr>
              <a:pPr/>
              <a:t>49</a:t>
            </a:fld>
            <a:endParaRPr lang="en-US" altLang="zh-CN" sz="1300" b="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a:defRPr/>
            </a:pPr>
            <a:r>
              <a:rPr lang="zh-CN" altLang="en-US"/>
              <a:t>嵌入式系统及安全概论</a:t>
            </a:r>
            <a:endParaRPr lang="en-US" altLang="zh-CN"/>
          </a:p>
        </p:txBody>
      </p:sp>
    </p:spTree>
    <p:extLst>
      <p:ext uri="{BB962C8B-B14F-4D97-AF65-F5344CB8AC3E}">
        <p14:creationId xmlns:p14="http://schemas.microsoft.com/office/powerpoint/2010/main" val="100760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a:defRPr/>
            </a:pPr>
            <a:r>
              <a:rPr lang="zh-CN" altLang="en-US"/>
              <a:t>嵌入式系统及安全概论</a:t>
            </a:r>
            <a:endParaRPr lang="en-US" altLang="zh-CN"/>
          </a:p>
        </p:txBody>
      </p:sp>
    </p:spTree>
    <p:extLst>
      <p:ext uri="{BB962C8B-B14F-4D97-AF65-F5344CB8AC3E}">
        <p14:creationId xmlns:p14="http://schemas.microsoft.com/office/powerpoint/2010/main" val="8616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a:defRPr/>
            </a:pPr>
            <a:r>
              <a:rPr lang="zh-CN" altLang="en-US"/>
              <a:t>嵌入式系统及安全概论</a:t>
            </a:r>
            <a:endParaRPr lang="en-US" altLang="zh-CN"/>
          </a:p>
        </p:txBody>
      </p:sp>
    </p:spTree>
    <p:extLst>
      <p:ext uri="{BB962C8B-B14F-4D97-AF65-F5344CB8AC3E}">
        <p14:creationId xmlns:p14="http://schemas.microsoft.com/office/powerpoint/2010/main" val="198700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fld id="{DB40A103-84AF-4F8F-8F6B-1AF9AE783573}" type="datetime1">
              <a:rPr lang="zh-CN" altLang="en-US" smtClean="0"/>
              <a:pPr>
                <a:defRPr/>
              </a:pPr>
              <a:t>2021/5/25</a:t>
            </a:fld>
            <a:endParaRPr lang="en-US" altLang="zh-CN"/>
          </a:p>
        </p:txBody>
      </p:sp>
      <p:sp>
        <p:nvSpPr>
          <p:cNvPr id="5" name="页脚占位符 4"/>
          <p:cNvSpPr>
            <a:spLocks noGrp="1"/>
          </p:cNvSpPr>
          <p:nvPr>
            <p:ph type="ftr" sz="quarter" idx="11"/>
          </p:nvPr>
        </p:nvSpPr>
        <p:spPr/>
        <p:txBody>
          <a:bodyPr/>
          <a:lstStyle/>
          <a:p>
            <a:pPr>
              <a:defRPr/>
            </a:pPr>
            <a:r>
              <a:rPr lang="zh-CN" altLang="en-US"/>
              <a:t>嵌入式系统及安全概论</a:t>
            </a:r>
            <a:endParaRPr lang="en-US" altLang="zh-CN"/>
          </a:p>
        </p:txBody>
      </p:sp>
      <p:sp>
        <p:nvSpPr>
          <p:cNvPr id="6" name="灯片编号占位符 5"/>
          <p:cNvSpPr>
            <a:spLocks noGrp="1"/>
          </p:cNvSpPr>
          <p:nvPr>
            <p:ph type="sldNum" sz="quarter" idx="12"/>
          </p:nvPr>
        </p:nvSpPr>
        <p:spPr/>
        <p:txBody>
          <a:bodyPr/>
          <a:lstStyle/>
          <a:p>
            <a:pPr>
              <a:defRPr/>
            </a:pPr>
            <a:fld id="{7B8E0ED6-3112-4245-AC2B-C02DD2832086}" type="slidenum">
              <a:rPr lang="en-US" altLang="zh-CN" smtClean="0"/>
              <a:pPr>
                <a:defRPr/>
              </a:pPr>
              <a:t>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 name="Footer Placeholder 1"/>
          <p:cNvSpPr>
            <a:spLocks noGrp="1"/>
          </p:cNvSpPr>
          <p:nvPr>
            <p:ph type="ftr" sz="quarter" idx="10"/>
          </p:nvPr>
        </p:nvSpPr>
        <p:spPr/>
        <p:txBody>
          <a:bodyPr/>
          <a:lstStyle/>
          <a:p>
            <a:pPr>
              <a:defRPr/>
            </a:pPr>
            <a:r>
              <a:rPr lang="zh-CN" altLang="en-US"/>
              <a:t>嵌入式系统及安全概论</a:t>
            </a:r>
            <a:endParaRPr lang="en-US" altLang="zh-CN"/>
          </a:p>
        </p:txBody>
      </p:sp>
    </p:spTree>
    <p:extLst>
      <p:ext uri="{BB962C8B-B14F-4D97-AF65-F5344CB8AC3E}">
        <p14:creationId xmlns:p14="http://schemas.microsoft.com/office/powerpoint/2010/main" val="3005972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045D6D4F-7C45-4DBC-A25E-F5904238E685}"/>
              </a:ext>
            </a:extLst>
          </p:cNvPr>
          <p:cNvSpPr>
            <a:spLocks noGrp="1" noRot="1" noChangeAspect="1" noChangeArrowheads="1" noTextEdit="1"/>
          </p:cNvSpPr>
          <p:nvPr>
            <p:ph type="sldImg"/>
          </p:nvPr>
        </p:nvSpPr>
        <p:spPr>
          <a:xfrm>
            <a:off x="992188" y="768350"/>
            <a:ext cx="5114925" cy="3836988"/>
          </a:xfrm>
          <a:ln/>
        </p:spPr>
      </p:sp>
      <p:sp>
        <p:nvSpPr>
          <p:cNvPr id="45059" name="备注占位符 2">
            <a:extLst>
              <a:ext uri="{FF2B5EF4-FFF2-40B4-BE49-F238E27FC236}">
                <a16:creationId xmlns:a16="http://schemas.microsoft.com/office/drawing/2014/main" id="{87D0B227-4417-4044-A957-A45C03788264}"/>
              </a:ext>
            </a:extLst>
          </p:cNvPr>
          <p:cNvSpPr>
            <a:spLocks noGrp="1" noChangeArrowheads="1"/>
          </p:cNvSpPr>
          <p:nvPr>
            <p:ph type="body" idx="1"/>
          </p:nvPr>
        </p:nvSpPr>
        <p:spPr>
          <a:noFill/>
        </p:spPr>
        <p:txBody>
          <a:bodyPr/>
          <a:lstStyle/>
          <a:p>
            <a:r>
              <a:rPr lang="zh-CN" altLang="en-US"/>
              <a:t>英特尔用的冯诺依曼结构冯诺依曼结构指的是整台计算机的设计，不是针对处理器的。不过现在的个人电脑绝大多数是冯诺依曼结构的。</a:t>
            </a:r>
          </a:p>
          <a:p>
            <a:endParaRPr lang="zh-CN" altLang="en-US"/>
          </a:p>
        </p:txBody>
      </p:sp>
      <p:sp>
        <p:nvSpPr>
          <p:cNvPr id="45060" name="灯片编号占位符 3">
            <a:extLst>
              <a:ext uri="{FF2B5EF4-FFF2-40B4-BE49-F238E27FC236}">
                <a16:creationId xmlns:a16="http://schemas.microsoft.com/office/drawing/2014/main" id="{A582E831-746A-4977-8DCE-B58DF6537D0E}"/>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fld id="{BC8ABC23-6C76-4BE9-8363-BAD68D19FB54}" type="slidenum">
              <a:rPr lang="zh-CN" altLang="en-US" sz="1300" b="0">
                <a:latin typeface="Arial" panose="020B0604020202020204" pitchFamily="34" charset="0"/>
                <a:ea typeface="宋体" panose="02010600030101010101" pitchFamily="2" charset="-122"/>
              </a:rPr>
              <a:pPr/>
              <a:t>44</a:t>
            </a:fld>
            <a:endParaRPr lang="en-US" altLang="zh-CN" sz="1300" b="0">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F2F5D1A9-471C-422B-A201-152C51CB7BF2}"/>
              </a:ext>
            </a:extLst>
          </p:cNvPr>
          <p:cNvSpPr>
            <a:spLocks noGrp="1" noRot="1" noChangeAspect="1" noChangeArrowheads="1" noTextEdit="1"/>
          </p:cNvSpPr>
          <p:nvPr>
            <p:ph type="sldImg"/>
          </p:nvPr>
        </p:nvSpPr>
        <p:spPr>
          <a:xfrm>
            <a:off x="992188" y="768350"/>
            <a:ext cx="5114925" cy="3836988"/>
          </a:xfrm>
          <a:ln/>
        </p:spPr>
      </p:sp>
      <p:sp>
        <p:nvSpPr>
          <p:cNvPr id="47107" name="备注占位符 2">
            <a:extLst>
              <a:ext uri="{FF2B5EF4-FFF2-40B4-BE49-F238E27FC236}">
                <a16:creationId xmlns:a16="http://schemas.microsoft.com/office/drawing/2014/main" id="{A3743343-D048-4B91-A0C9-0218B2F10303}"/>
              </a:ext>
            </a:extLst>
          </p:cNvPr>
          <p:cNvSpPr>
            <a:spLocks noGrp="1" noChangeArrowheads="1"/>
          </p:cNvSpPr>
          <p:nvPr>
            <p:ph type="body" idx="1"/>
          </p:nvPr>
        </p:nvSpPr>
        <p:spPr>
          <a:noFill/>
        </p:spPr>
        <p:txBody>
          <a:bodyPr/>
          <a:lstStyle/>
          <a:p>
            <a:endParaRPr lang="zh-CN" altLang="en-US"/>
          </a:p>
        </p:txBody>
      </p:sp>
      <p:sp>
        <p:nvSpPr>
          <p:cNvPr id="47108" name="灯片编号占位符 3">
            <a:extLst>
              <a:ext uri="{FF2B5EF4-FFF2-40B4-BE49-F238E27FC236}">
                <a16:creationId xmlns:a16="http://schemas.microsoft.com/office/drawing/2014/main" id="{03FA7728-F522-4862-BF20-8CBEF274BEE8}"/>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fld id="{2E6ED905-2C4D-4D15-A30A-AD6BE4563AAD}" type="slidenum">
              <a:rPr lang="zh-CN" altLang="en-US" sz="1300" b="0">
                <a:latin typeface="Arial" panose="020B0604020202020204" pitchFamily="34" charset="0"/>
                <a:ea typeface="宋体" panose="02010600030101010101" pitchFamily="2" charset="-122"/>
              </a:rPr>
              <a:pPr/>
              <a:t>45</a:t>
            </a:fld>
            <a:endParaRPr lang="en-US" altLang="zh-CN" sz="1300" b="0">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36AD881E-6C7C-473B-A022-79F787DFBE4B}"/>
              </a:ext>
            </a:extLst>
          </p:cNvPr>
          <p:cNvSpPr>
            <a:spLocks noGrp="1" noRot="1" noChangeAspect="1" noChangeArrowheads="1" noTextEdit="1"/>
          </p:cNvSpPr>
          <p:nvPr>
            <p:ph type="sldImg"/>
          </p:nvPr>
        </p:nvSpPr>
        <p:spPr>
          <a:xfrm>
            <a:off x="992188" y="768350"/>
            <a:ext cx="5114925" cy="3836988"/>
          </a:xfrm>
          <a:ln/>
        </p:spPr>
      </p:sp>
      <p:sp>
        <p:nvSpPr>
          <p:cNvPr id="49155" name="备注占位符 2">
            <a:extLst>
              <a:ext uri="{FF2B5EF4-FFF2-40B4-BE49-F238E27FC236}">
                <a16:creationId xmlns:a16="http://schemas.microsoft.com/office/drawing/2014/main" id="{FC84CB9B-7056-4E4C-B46A-0E61D03FAC79}"/>
              </a:ext>
            </a:extLst>
          </p:cNvPr>
          <p:cNvSpPr>
            <a:spLocks noGrp="1" noChangeArrowheads="1"/>
          </p:cNvSpPr>
          <p:nvPr>
            <p:ph type="body" idx="1"/>
          </p:nvPr>
        </p:nvSpPr>
        <p:spPr>
          <a:noFill/>
        </p:spPr>
        <p:txBody>
          <a:bodyPr/>
          <a:lstStyle/>
          <a:p>
            <a:endParaRPr lang="zh-CN" altLang="en-US"/>
          </a:p>
        </p:txBody>
      </p:sp>
      <p:sp>
        <p:nvSpPr>
          <p:cNvPr id="49156" name="灯片编号占位符 3">
            <a:extLst>
              <a:ext uri="{FF2B5EF4-FFF2-40B4-BE49-F238E27FC236}">
                <a16:creationId xmlns:a16="http://schemas.microsoft.com/office/drawing/2014/main" id="{3AE1A924-A8B0-44F3-91DE-B31FF66CC9EC}"/>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fld id="{9CD16FE6-37BB-41EB-BAC7-24DE208600EF}" type="slidenum">
              <a:rPr lang="zh-CN" altLang="en-US" sz="1300" b="0">
                <a:latin typeface="Arial" panose="020B0604020202020204" pitchFamily="34" charset="0"/>
                <a:ea typeface="宋体" panose="02010600030101010101" pitchFamily="2" charset="-122"/>
              </a:rPr>
              <a:pPr/>
              <a:t>46</a:t>
            </a:fld>
            <a:endParaRPr lang="en-US" altLang="zh-CN" sz="1300" b="0">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a:extLst>
              <a:ext uri="{FF2B5EF4-FFF2-40B4-BE49-F238E27FC236}">
                <a16:creationId xmlns:a16="http://schemas.microsoft.com/office/drawing/2014/main" id="{E7F17122-E980-4771-AF03-EB0E6DD7CCA9}"/>
              </a:ext>
            </a:extLst>
          </p:cNvPr>
          <p:cNvSpPr>
            <a:spLocks noGrp="1" noRot="1" noChangeAspect="1" noChangeArrowheads="1" noTextEdit="1"/>
          </p:cNvSpPr>
          <p:nvPr>
            <p:ph type="sldImg"/>
          </p:nvPr>
        </p:nvSpPr>
        <p:spPr>
          <a:xfrm>
            <a:off x="992188" y="768350"/>
            <a:ext cx="5114925" cy="3836988"/>
          </a:xfrm>
          <a:ln/>
        </p:spPr>
      </p:sp>
      <p:sp>
        <p:nvSpPr>
          <p:cNvPr id="51203" name="备注占位符 2">
            <a:extLst>
              <a:ext uri="{FF2B5EF4-FFF2-40B4-BE49-F238E27FC236}">
                <a16:creationId xmlns:a16="http://schemas.microsoft.com/office/drawing/2014/main" id="{C290712A-8649-469C-8ECC-F08AF5857909}"/>
              </a:ext>
            </a:extLst>
          </p:cNvPr>
          <p:cNvSpPr>
            <a:spLocks noGrp="1" noChangeArrowheads="1"/>
          </p:cNvSpPr>
          <p:nvPr>
            <p:ph type="body" idx="1"/>
          </p:nvPr>
        </p:nvSpPr>
        <p:spPr>
          <a:noFill/>
        </p:spPr>
        <p:txBody>
          <a:bodyPr/>
          <a:lstStyle/>
          <a:p>
            <a:endParaRPr lang="zh-CN" altLang="en-US"/>
          </a:p>
        </p:txBody>
      </p:sp>
      <p:sp>
        <p:nvSpPr>
          <p:cNvPr id="51204" name="灯片编号占位符 3">
            <a:extLst>
              <a:ext uri="{FF2B5EF4-FFF2-40B4-BE49-F238E27FC236}">
                <a16:creationId xmlns:a16="http://schemas.microsoft.com/office/drawing/2014/main" id="{7689D23C-FB1B-4C0F-9391-56B4E3424B8A}"/>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fld id="{2C6DD8B1-8DDE-4F92-8805-BF9CADEB3F07}" type="slidenum">
              <a:rPr lang="zh-CN" altLang="en-US" sz="1300" b="0">
                <a:latin typeface="Arial" panose="020B0604020202020204" pitchFamily="34" charset="0"/>
                <a:ea typeface="宋体" panose="02010600030101010101" pitchFamily="2" charset="-122"/>
              </a:rPr>
              <a:pPr/>
              <a:t>47</a:t>
            </a:fld>
            <a:endParaRPr lang="en-US" altLang="zh-CN" sz="1300" b="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a:extLst>
              <a:ext uri="{FF2B5EF4-FFF2-40B4-BE49-F238E27FC236}">
                <a16:creationId xmlns:a16="http://schemas.microsoft.com/office/drawing/2014/main" id="{1868E887-CF35-4A24-B592-A38293022A83}"/>
              </a:ext>
            </a:extLst>
          </p:cNvPr>
          <p:cNvSpPr>
            <a:spLocks noGrp="1" noRot="1" noChangeAspect="1" noChangeArrowheads="1" noTextEdit="1"/>
          </p:cNvSpPr>
          <p:nvPr>
            <p:ph type="sldImg"/>
          </p:nvPr>
        </p:nvSpPr>
        <p:spPr>
          <a:xfrm>
            <a:off x="992188" y="768350"/>
            <a:ext cx="5114925" cy="3836988"/>
          </a:xfrm>
          <a:ln/>
        </p:spPr>
      </p:sp>
      <p:sp>
        <p:nvSpPr>
          <p:cNvPr id="53251" name="备注占位符 2">
            <a:extLst>
              <a:ext uri="{FF2B5EF4-FFF2-40B4-BE49-F238E27FC236}">
                <a16:creationId xmlns:a16="http://schemas.microsoft.com/office/drawing/2014/main" id="{11D6575A-0263-4B1B-AEC8-6BB951B6EC79}"/>
              </a:ext>
            </a:extLst>
          </p:cNvPr>
          <p:cNvSpPr>
            <a:spLocks noGrp="1" noChangeArrowheads="1"/>
          </p:cNvSpPr>
          <p:nvPr>
            <p:ph type="body" idx="1"/>
          </p:nvPr>
        </p:nvSpPr>
        <p:spPr>
          <a:noFill/>
        </p:spPr>
        <p:txBody>
          <a:bodyPr/>
          <a:lstStyle/>
          <a:p>
            <a:endParaRPr lang="zh-CN" altLang="en-US"/>
          </a:p>
        </p:txBody>
      </p:sp>
      <p:sp>
        <p:nvSpPr>
          <p:cNvPr id="53252" name="灯片编号占位符 3">
            <a:extLst>
              <a:ext uri="{FF2B5EF4-FFF2-40B4-BE49-F238E27FC236}">
                <a16:creationId xmlns:a16="http://schemas.microsoft.com/office/drawing/2014/main" id="{7745EDF7-72BD-490F-8C12-C8AB60D4CD73}"/>
              </a:ext>
            </a:extLst>
          </p:cNvPr>
          <p:cNvSpPr>
            <a:spLocks noGrp="1"/>
          </p:cNvSpPr>
          <p:nvPr>
            <p:ph type="sldNum" sz="quarter" idx="5"/>
          </p:nvPr>
        </p:nvSpPr>
        <p:spPr>
          <a:noFill/>
        </p:spPr>
        <p:txBody>
          <a:bodyPr/>
          <a:lstStyle>
            <a:lvl1pPr defTabSz="990600">
              <a:defRPr kumimoji="1" sz="2400" b="1">
                <a:solidFill>
                  <a:schemeClr val="tx1"/>
                </a:solidFill>
                <a:latin typeface="Tahoma" panose="020B0604030504040204" pitchFamily="34" charset="0"/>
                <a:ea typeface="楷体_GB2312" pitchFamily="49" charset="-122"/>
              </a:defRPr>
            </a:lvl1pPr>
            <a:lvl2pPr marL="742950" indent="-285750" defTabSz="990600">
              <a:defRPr kumimoji="1" sz="2400" b="1">
                <a:solidFill>
                  <a:schemeClr val="tx1"/>
                </a:solidFill>
                <a:latin typeface="Tahoma" panose="020B0604030504040204" pitchFamily="34" charset="0"/>
                <a:ea typeface="楷体_GB2312" pitchFamily="49" charset="-122"/>
              </a:defRPr>
            </a:lvl2pPr>
            <a:lvl3pPr marL="1143000" indent="-228600" defTabSz="990600">
              <a:defRPr kumimoji="1" sz="2400" b="1">
                <a:solidFill>
                  <a:schemeClr val="tx1"/>
                </a:solidFill>
                <a:latin typeface="Tahoma" panose="020B0604030504040204" pitchFamily="34" charset="0"/>
                <a:ea typeface="楷体_GB2312" pitchFamily="49" charset="-122"/>
              </a:defRPr>
            </a:lvl3pPr>
            <a:lvl4pPr marL="1600200" indent="-228600" defTabSz="990600">
              <a:defRPr kumimoji="1" sz="2400" b="1">
                <a:solidFill>
                  <a:schemeClr val="tx1"/>
                </a:solidFill>
                <a:latin typeface="Tahoma" panose="020B0604030504040204" pitchFamily="34" charset="0"/>
                <a:ea typeface="楷体_GB2312" pitchFamily="49" charset="-122"/>
              </a:defRPr>
            </a:lvl4pPr>
            <a:lvl5pPr marL="2057400" indent="-228600" defTabSz="990600">
              <a:defRPr kumimoji="1" sz="2400" b="1">
                <a:solidFill>
                  <a:schemeClr val="tx1"/>
                </a:solidFill>
                <a:latin typeface="Tahoma" panose="020B0604030504040204" pitchFamily="34" charset="0"/>
                <a:ea typeface="楷体_GB2312" pitchFamily="49"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楷体_GB2312" pitchFamily="49" charset="-122"/>
              </a:defRPr>
            </a:lvl9pPr>
          </a:lstStyle>
          <a:p>
            <a:fld id="{479E96F3-B080-463B-811F-3BE9E7E6507F}" type="slidenum">
              <a:rPr lang="zh-CN" altLang="en-US" sz="1300" b="0">
                <a:latin typeface="Arial" panose="020B0604020202020204" pitchFamily="34" charset="0"/>
                <a:ea typeface="宋体" panose="02010600030101010101" pitchFamily="2" charset="-122"/>
              </a:rPr>
              <a:pPr/>
              <a:t>48</a:t>
            </a:fld>
            <a:endParaRPr lang="en-US" altLang="zh-CN" sz="1300" b="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2.bin"/><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3.bin"/><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4" name="Freeform 6"/>
          <p:cNvSpPr>
            <a:spLocks/>
          </p:cNvSpPr>
          <p:nvPr userDrawn="1"/>
        </p:nvSpPr>
        <p:spPr bwMode="auto">
          <a:xfrm>
            <a:off x="900113" y="1268413"/>
            <a:ext cx="7416800" cy="4679950"/>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4"/>
          <p:cNvSpPr>
            <a:spLocks noChangeShapeType="1"/>
          </p:cNvSpPr>
          <p:nvPr userDrawn="1"/>
        </p:nvSpPr>
        <p:spPr bwMode="auto">
          <a:xfrm>
            <a:off x="4763" y="6554788"/>
            <a:ext cx="9137650"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5"/>
          <p:cNvSpPr>
            <a:spLocks noChangeShapeType="1"/>
          </p:cNvSpPr>
          <p:nvPr userDrawn="1"/>
        </p:nvSpPr>
        <p:spPr bwMode="auto">
          <a:xfrm>
            <a:off x="4763" y="765175"/>
            <a:ext cx="9137650"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 name="Object 7"/>
          <p:cNvGraphicFramePr>
            <a:graphicFrameLocks noChangeAspect="1"/>
          </p:cNvGraphicFramePr>
          <p:nvPr userDrawn="1"/>
        </p:nvGraphicFramePr>
        <p:xfrm>
          <a:off x="0" y="0"/>
          <a:ext cx="9144000" cy="741363"/>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0" name="Picture 2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580188"/>
            <a:ext cx="9144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6" name="Rectangle 7"/>
          <p:cNvSpPr>
            <a:spLocks noGrp="1" noChangeArrowheads="1"/>
          </p:cNvSpPr>
          <p:nvPr>
            <p:ph type="ctrTitle"/>
          </p:nvPr>
        </p:nvSpPr>
        <p:spPr>
          <a:xfrm>
            <a:off x="696913" y="1700213"/>
            <a:ext cx="7772400" cy="1470025"/>
          </a:xfrm>
        </p:spPr>
        <p:txBody>
          <a:bodyPr/>
          <a:lstStyle>
            <a:lvl1pPr algn="ctr">
              <a:defRPr sz="4200">
                <a:solidFill>
                  <a:srgbClr val="9900CC"/>
                </a:solidFill>
              </a:defRPr>
            </a:lvl1pPr>
          </a:lstStyle>
          <a:p>
            <a:pPr lvl="0"/>
            <a:r>
              <a:rPr lang="zh-CN" altLang="en-US" noProof="0"/>
              <a:t>单击此处编辑母版标题样式</a:t>
            </a:r>
          </a:p>
        </p:txBody>
      </p:sp>
      <p:sp>
        <p:nvSpPr>
          <p:cNvPr id="507907" name="AutoShape 8"/>
          <p:cNvSpPr>
            <a:spLocks noGrp="1" noChangeArrowheads="1"/>
          </p:cNvSpPr>
          <p:nvPr>
            <p:ph type="subTitle" idx="1"/>
          </p:nvPr>
        </p:nvSpPr>
        <p:spPr>
          <a:xfrm>
            <a:off x="900113" y="4005263"/>
            <a:ext cx="7345362" cy="1752600"/>
          </a:xfrm>
          <a:prstGeom prst="roundRect">
            <a:avLst>
              <a:gd name="adj" fmla="val 9412"/>
            </a:avLst>
          </a:prstGeom>
          <a:extLst>
            <a:ext uri="{909E8E84-426E-40DD-AFC4-6F175D3DCCD1}">
              <a14:hiddenFill xmlns:a14="http://schemas.microsoft.com/office/drawing/2010/main">
                <a:solidFill>
                  <a:srgbClr val="D8F1D7"/>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0" indent="0" algn="ctr">
              <a:lnSpc>
                <a:spcPct val="90000"/>
              </a:lnSpc>
              <a:spcBef>
                <a:spcPct val="15000"/>
              </a:spcBef>
              <a:buSzPct val="90000"/>
              <a:buFont typeface="Wingdings" panose="05000000000000000000" pitchFamily="2" charset="2"/>
              <a:buNone/>
              <a:defRPr sz="3400">
                <a:solidFill>
                  <a:srgbClr val="000000"/>
                </a:solidFill>
                <a:latin typeface="CMU Typewriter Text" pitchFamily="49" charset="0"/>
                <a:ea typeface="文鼎ＰＬ简中楷" pitchFamily="2" charset="-122"/>
              </a:defRPr>
            </a:lvl1pPr>
          </a:lstStyle>
          <a:p>
            <a:pPr lvl="0"/>
            <a:r>
              <a:rPr lang="zh-CN" altLang="en-US" noProof="0"/>
              <a:t>单击此处编辑母版副标题样式</a:t>
            </a:r>
          </a:p>
        </p:txBody>
      </p:sp>
    </p:spTree>
    <p:extLst>
      <p:ext uri="{BB962C8B-B14F-4D97-AF65-F5344CB8AC3E}">
        <p14:creationId xmlns:p14="http://schemas.microsoft.com/office/powerpoint/2010/main" val="73774906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209C47E2-1045-45C2-9F42-BC28FF91D156}" type="datetime1">
              <a:rPr lang="en-US" altLang="zh-CN" smtClean="0"/>
              <a:pPr>
                <a:defRPr/>
              </a:pPr>
              <a:t>5/25/2021</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0DDB6D92-A158-4E7E-A096-0777953949B8}" type="slidenum">
              <a:rPr lang="zh-CN" altLang="en-US"/>
              <a:pPr>
                <a:defRPr/>
              </a:pPr>
              <a:t>‹#›</a:t>
            </a:fld>
            <a:endParaRPr lang="en-US" altLang="zh-CN"/>
          </a:p>
        </p:txBody>
      </p:sp>
    </p:spTree>
    <p:extLst>
      <p:ext uri="{BB962C8B-B14F-4D97-AF65-F5344CB8AC3E}">
        <p14:creationId xmlns:p14="http://schemas.microsoft.com/office/powerpoint/2010/main" val="94872028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23075" y="322263"/>
            <a:ext cx="2212975" cy="61309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79388" y="322263"/>
            <a:ext cx="6491287" cy="61309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860C7603-A700-4C5B-B504-9ED75BA69268}" type="datetime1">
              <a:rPr lang="en-US" altLang="zh-CN" smtClean="0"/>
              <a:pPr>
                <a:defRPr/>
              </a:pPr>
              <a:t>5/25/2021</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19D87527-4733-4294-B3A1-2EA5F50B5A37}" type="slidenum">
              <a:rPr lang="zh-CN" altLang="en-US"/>
              <a:pPr>
                <a:defRPr/>
              </a:pPr>
              <a:t>‹#›</a:t>
            </a:fld>
            <a:endParaRPr lang="en-US" altLang="zh-CN"/>
          </a:p>
        </p:txBody>
      </p:sp>
    </p:spTree>
    <p:extLst>
      <p:ext uri="{BB962C8B-B14F-4D97-AF65-F5344CB8AC3E}">
        <p14:creationId xmlns:p14="http://schemas.microsoft.com/office/powerpoint/2010/main" val="92751099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36656" y="1772034"/>
            <a:ext cx="8470689" cy="1164939"/>
          </a:xfrm>
          <a:prstGeom prst="rect">
            <a:avLst/>
          </a:prstGeom>
        </p:spPr>
        <p:txBody>
          <a:bodyPr wrap="square" lIns="0" tIns="0" rIns="0" bIns="0" anchor="ctr" anchorCtr="0">
            <a:noAutofit/>
          </a:bodyPr>
          <a:lstStyle>
            <a:lvl1pPr algn="ctr">
              <a:defRPr sz="4104" b="1" kern="1200" baseline="0" dirty="0">
                <a:solidFill>
                  <a:srgbClr val="9900CC"/>
                </a:solidFill>
                <a:latin typeface="Arial" panose="020B0604020202020204" pitchFamily="34" charset="0"/>
                <a:ea typeface="黑体" panose="02010609060101010101" pitchFamily="49" charset="-122"/>
                <a:cs typeface="+mj-cs"/>
              </a:defRPr>
            </a:lvl1pPr>
          </a:lstStyle>
          <a:p>
            <a:endParaRPr dirty="0"/>
          </a:p>
        </p:txBody>
      </p:sp>
      <p:sp>
        <p:nvSpPr>
          <p:cNvPr id="3" name="Holder 3"/>
          <p:cNvSpPr>
            <a:spLocks noGrp="1"/>
          </p:cNvSpPr>
          <p:nvPr>
            <p:ph type="subTitle" idx="4"/>
          </p:nvPr>
        </p:nvSpPr>
        <p:spPr>
          <a:xfrm>
            <a:off x="727611" y="3840480"/>
            <a:ext cx="7688779" cy="1714500"/>
          </a:xfrm>
          <a:prstGeom prst="rect">
            <a:avLst/>
          </a:prstGeom>
        </p:spPr>
        <p:txBody>
          <a:bodyPr wrap="square" lIns="0" tIns="0" rIns="0" bIns="0">
            <a:noAutofit/>
          </a:bodyPr>
          <a:lstStyle>
            <a:lvl1pPr marL="0" indent="0" algn="ctr">
              <a:buNone/>
              <a:defRPr sz="3249" b="1" kern="1200" baseline="0" dirty="0">
                <a:solidFill>
                  <a:srgbClr val="000000"/>
                </a:solidFill>
                <a:latin typeface="Times New Roman" panose="02020603050405020304" pitchFamily="18" charset="0"/>
                <a:ea typeface="楷体" panose="02010609060101010101" pitchFamily="49" charset="-122"/>
                <a:cs typeface="+mn-cs"/>
              </a:defRPr>
            </a:lvl1pPr>
          </a:lstStyle>
          <a:p>
            <a:endParaRPr dirty="0"/>
          </a:p>
        </p:txBody>
      </p:sp>
      <p:sp>
        <p:nvSpPr>
          <p:cNvPr id="7" name="Line 5"/>
          <p:cNvSpPr>
            <a:spLocks noChangeShapeType="1"/>
          </p:cNvSpPr>
          <p:nvPr userDrawn="1"/>
        </p:nvSpPr>
        <p:spPr bwMode="auto">
          <a:xfrm>
            <a:off x="4073" y="736430"/>
            <a:ext cx="9139927"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graphicFrame>
        <p:nvGraphicFramePr>
          <p:cNvPr id="8" name="Object 7"/>
          <p:cNvGraphicFramePr>
            <a:graphicFrameLocks noChangeAspect="1"/>
          </p:cNvGraphicFramePr>
          <p:nvPr userDrawn="1"/>
        </p:nvGraphicFramePr>
        <p:xfrm>
          <a:off x="-1" y="0"/>
          <a:ext cx="9144001" cy="739808"/>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7398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4"/>
          <p:cNvSpPr>
            <a:spLocks noChangeShapeType="1"/>
          </p:cNvSpPr>
          <p:nvPr userDrawn="1"/>
        </p:nvSpPr>
        <p:spPr bwMode="auto">
          <a:xfrm>
            <a:off x="4073" y="6593346"/>
            <a:ext cx="9137649"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pic>
        <p:nvPicPr>
          <p:cNvPr id="10"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616359"/>
            <a:ext cx="9143999" cy="309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6"/>
          <p:cNvSpPr>
            <a:spLocks/>
          </p:cNvSpPr>
          <p:nvPr userDrawn="1"/>
        </p:nvSpPr>
        <p:spPr bwMode="auto">
          <a:xfrm>
            <a:off x="511227" y="1012591"/>
            <a:ext cx="8121544" cy="5385141"/>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99861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0" y="322188"/>
            <a:ext cx="9144000" cy="570403"/>
          </a:xfrm>
        </p:spPr>
        <p:txBody>
          <a:bodyPr lIns="0" tIns="0" rIns="0" bIns="0"/>
          <a:lstStyle>
            <a:lvl1pPr>
              <a:defRPr sz="3420"/>
            </a:lvl1pPr>
          </a:lstStyle>
          <a:p>
            <a:endParaRPr dirty="0"/>
          </a:p>
        </p:txBody>
      </p:sp>
      <p:sp>
        <p:nvSpPr>
          <p:cNvPr id="3" name="Holder 3"/>
          <p:cNvSpPr>
            <a:spLocks noGrp="1"/>
          </p:cNvSpPr>
          <p:nvPr>
            <p:ph type="body" idx="1"/>
          </p:nvPr>
        </p:nvSpPr>
        <p:spPr>
          <a:xfrm>
            <a:off x="0" y="1012590"/>
            <a:ext cx="9141721" cy="5552808"/>
          </a:xfrm>
        </p:spPr>
        <p:txBody>
          <a:bodyPr lIns="0" tIns="0" rIns="0" bIns="0"/>
          <a:lstStyle>
            <a:lvl1pPr>
              <a:lnSpc>
                <a:spcPct val="100000"/>
              </a:lnSpc>
              <a:defRPr sz="2565"/>
            </a:lvl1pPr>
            <a:lvl2pPr>
              <a:lnSpc>
                <a:spcPct val="100000"/>
              </a:lnSpc>
              <a:defRPr sz="2223"/>
            </a:lvl2pPr>
            <a:lvl3pPr>
              <a:lnSpc>
                <a:spcPct val="100000"/>
              </a:lnSpc>
              <a:defRPr/>
            </a:lvl3pPr>
          </a:lstStyle>
          <a:p>
            <a:endParaRPr lang="en-US" dirty="0"/>
          </a:p>
          <a:p>
            <a:pPr lvl="1"/>
            <a:endParaRPr lang="en-US" dirty="0"/>
          </a:p>
          <a:p>
            <a:pPr lvl="2"/>
            <a:endParaRPr dirty="0"/>
          </a:p>
        </p:txBody>
      </p:sp>
      <p:sp>
        <p:nvSpPr>
          <p:cNvPr id="4" name="Holder 4"/>
          <p:cNvSpPr>
            <a:spLocks noGrp="1"/>
          </p:cNvSpPr>
          <p:nvPr>
            <p:ph type="ftr" sz="quarter" idx="5"/>
          </p:nvPr>
        </p:nvSpPr>
        <p:spPr>
          <a:xfrm>
            <a:off x="2167194" y="6604852"/>
            <a:ext cx="5336968" cy="276161"/>
          </a:xfrm>
        </p:spPr>
        <p:txBody>
          <a:bodyPr lIns="0" tIns="0" rIns="0" bIns="0"/>
          <a:lstStyle>
            <a:lvl1pPr algn="ctr">
              <a:defRPr sz="1368" baseline="0">
                <a:solidFill>
                  <a:schemeClr val="bg1"/>
                </a:solidFill>
                <a:latin typeface="Times New Roman" panose="02020603050405020304" pitchFamily="18" charset="0"/>
              </a:defRPr>
            </a:lvl1pPr>
          </a:lstStyle>
          <a:p>
            <a:r>
              <a:rPr lang="zh-CN" altLang="en-US">
                <a:solidFill>
                  <a:prstClr val="white"/>
                </a:solidFill>
              </a:rPr>
              <a:t>嵌入式系统及安全简介</a:t>
            </a:r>
            <a:endParaRPr lang="zh-CN" altLang="en-US" dirty="0">
              <a:solidFill>
                <a:prstClr val="white"/>
              </a:solidFill>
            </a:endParaRPr>
          </a:p>
        </p:txBody>
      </p:sp>
      <p:sp>
        <p:nvSpPr>
          <p:cNvPr id="5" name="Holder 5"/>
          <p:cNvSpPr>
            <a:spLocks noGrp="1"/>
          </p:cNvSpPr>
          <p:nvPr>
            <p:ph type="dt" sz="half" idx="6"/>
          </p:nvPr>
        </p:nvSpPr>
        <p:spPr>
          <a:xfrm>
            <a:off x="10859" y="6604852"/>
            <a:ext cx="2103120" cy="276161"/>
          </a:xfrm>
        </p:spPr>
        <p:txBody>
          <a:bodyPr lIns="0" tIns="0" rIns="0" bIns="0"/>
          <a:lstStyle>
            <a:lvl1pPr algn="ctr">
              <a:defRPr sz="1368" baseline="0">
                <a:solidFill>
                  <a:schemeClr val="bg1"/>
                </a:solidFill>
                <a:latin typeface="Times New Roman" panose="02020603050405020304" pitchFamily="18" charset="0"/>
              </a:defRPr>
            </a:lvl1pPr>
          </a:lstStyle>
          <a:p>
            <a:fld id="{AD4FB8FA-8B4C-450F-8242-013A3215066E}" type="datetime1">
              <a:rPr lang="en-US" altLang="zh-CN" smtClean="0">
                <a:solidFill>
                  <a:prstClr val="white"/>
                </a:solidFill>
              </a:rPr>
              <a:pPr/>
              <a:t>5/25/2021</a:t>
            </a:fld>
            <a:endParaRPr lang="en-US" dirty="0">
              <a:solidFill>
                <a:prstClr val="white"/>
              </a:solidFill>
            </a:endParaRPr>
          </a:p>
        </p:txBody>
      </p:sp>
      <p:sp>
        <p:nvSpPr>
          <p:cNvPr id="6" name="Holder 6"/>
          <p:cNvSpPr>
            <a:spLocks noGrp="1"/>
          </p:cNvSpPr>
          <p:nvPr>
            <p:ph type="sldNum" sz="quarter" idx="7"/>
          </p:nvPr>
        </p:nvSpPr>
        <p:spPr>
          <a:xfrm>
            <a:off x="7557376" y="6604852"/>
            <a:ext cx="1584344" cy="276161"/>
          </a:xfrm>
        </p:spPr>
        <p:txBody>
          <a:bodyPr lIns="0" tIns="0" rIns="0" bIns="0"/>
          <a:lstStyle>
            <a:lvl1pPr algn="ctr">
              <a:defRPr sz="1368" baseline="0">
                <a:solidFill>
                  <a:schemeClr val="bg1"/>
                </a:solidFill>
                <a:latin typeface="Times New Roman" panose="02020603050405020304" pitchFamily="18" charset="0"/>
              </a:defRPr>
            </a:lvl1pPr>
          </a:lstStyle>
          <a:p>
            <a:pPr marL="82534"/>
            <a:fld id="{81D60167-4931-47E6-BA6A-407CBD079E47}" type="slidenum">
              <a:rPr lang="en-US" altLang="zh-CN" spc="-9" smtClean="0">
                <a:solidFill>
                  <a:prstClr val="white"/>
                </a:solidFill>
                <a:cs typeface="Garamond"/>
              </a:rPr>
              <a:pPr marL="82534"/>
              <a:t>‹#›</a:t>
            </a:fld>
            <a:endParaRPr lang="zh-CN" altLang="en-US" dirty="0">
              <a:solidFill>
                <a:prstClr val="white"/>
              </a:solidFill>
              <a:cs typeface="Garamond"/>
            </a:endParaRPr>
          </a:p>
        </p:txBody>
      </p:sp>
      <p:sp>
        <p:nvSpPr>
          <p:cNvPr id="7" name="Line 6"/>
          <p:cNvSpPr>
            <a:spLocks noChangeShapeType="1"/>
          </p:cNvSpPr>
          <p:nvPr userDrawn="1"/>
        </p:nvSpPr>
        <p:spPr bwMode="auto">
          <a:xfrm>
            <a:off x="10860" y="943550"/>
            <a:ext cx="9133139" cy="2242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pic>
        <p:nvPicPr>
          <p:cNvPr id="8"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55363"/>
            <a:ext cx="9143999"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616359"/>
            <a:ext cx="9143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userDrawn="1"/>
        </p:nvSpPr>
        <p:spPr bwMode="auto">
          <a:xfrm>
            <a:off x="4073" y="6590469"/>
            <a:ext cx="9137649"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325629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a:xfrm>
            <a:off x="2113980" y="6590318"/>
            <a:ext cx="5390182" cy="276161"/>
          </a:xfrm>
        </p:spPr>
        <p:txBody>
          <a:bodyPr lIns="0" tIns="0" rIns="0" bIns="0"/>
          <a:lstStyle>
            <a:lvl1pPr algn="ctr">
              <a:defRPr sz="1368" baseline="0">
                <a:solidFill>
                  <a:schemeClr val="bg1"/>
                </a:solidFill>
                <a:latin typeface="Times New Roman" panose="02020603050405020304" pitchFamily="18" charset="0"/>
              </a:defRPr>
            </a:lvl1pPr>
          </a:lstStyle>
          <a:p>
            <a:r>
              <a:rPr lang="zh-CN" altLang="en-US">
                <a:solidFill>
                  <a:prstClr val="white"/>
                </a:solidFill>
              </a:rPr>
              <a:t>嵌入式系统及安全简介</a:t>
            </a:r>
          </a:p>
        </p:txBody>
      </p:sp>
      <p:sp>
        <p:nvSpPr>
          <p:cNvPr id="6" name="Holder 6"/>
          <p:cNvSpPr>
            <a:spLocks noGrp="1"/>
          </p:cNvSpPr>
          <p:nvPr>
            <p:ph type="dt" sz="half" idx="6"/>
          </p:nvPr>
        </p:nvSpPr>
        <p:spPr>
          <a:xfrm>
            <a:off x="10860" y="6590318"/>
            <a:ext cx="2085401" cy="276161"/>
          </a:xfrm>
        </p:spPr>
        <p:txBody>
          <a:bodyPr lIns="0" tIns="0" rIns="0" bIns="0"/>
          <a:lstStyle>
            <a:lvl1pPr algn="ctr">
              <a:defRPr sz="1368" baseline="0">
                <a:solidFill>
                  <a:schemeClr val="bg1"/>
                </a:solidFill>
                <a:latin typeface="Times New Roman" panose="02020603050405020304" pitchFamily="18" charset="0"/>
              </a:defRPr>
            </a:lvl1pPr>
          </a:lstStyle>
          <a:p>
            <a:fld id="{177222A9-E87A-402C-A183-17A3BC31F44F}" type="datetime1">
              <a:rPr lang="en-US" altLang="zh-CN" smtClean="0">
                <a:solidFill>
                  <a:prstClr val="white"/>
                </a:solidFill>
              </a:rPr>
              <a:pPr/>
              <a:t>5/25/2021</a:t>
            </a:fld>
            <a:endParaRPr lang="en-US" dirty="0">
              <a:solidFill>
                <a:prstClr val="white"/>
              </a:solidFill>
            </a:endParaRPr>
          </a:p>
        </p:txBody>
      </p:sp>
      <p:sp>
        <p:nvSpPr>
          <p:cNvPr id="7" name="Holder 7"/>
          <p:cNvSpPr>
            <a:spLocks noGrp="1"/>
          </p:cNvSpPr>
          <p:nvPr>
            <p:ph type="sldNum" sz="quarter" idx="7"/>
          </p:nvPr>
        </p:nvSpPr>
        <p:spPr>
          <a:xfrm>
            <a:off x="7521880" y="6590318"/>
            <a:ext cx="1619841" cy="276161"/>
          </a:xfrm>
        </p:spPr>
        <p:txBody>
          <a:bodyPr lIns="0" tIns="0" rIns="0" bIns="0"/>
          <a:lstStyle>
            <a:lvl1pPr algn="ctr">
              <a:defRPr sz="1368" baseline="0">
                <a:solidFill>
                  <a:schemeClr val="bg1"/>
                </a:solidFill>
                <a:latin typeface="Times New Roman" panose="02020603050405020304" pitchFamily="18" charset="0"/>
              </a:defRPr>
            </a:lvl1pPr>
          </a:lstStyle>
          <a:p>
            <a:pPr marL="82534"/>
            <a:fld id="{81D60167-4931-47E6-BA6A-407CBD079E47}" type="slidenum">
              <a:rPr lang="en-US" altLang="zh-CN" spc="-9" smtClean="0">
                <a:solidFill>
                  <a:prstClr val="white"/>
                </a:solidFill>
                <a:cs typeface="Garamond"/>
              </a:rPr>
              <a:pPr marL="82534"/>
              <a:t>‹#›</a:t>
            </a:fld>
            <a:endParaRPr lang="zh-CN" altLang="en-US">
              <a:solidFill>
                <a:prstClr val="white"/>
              </a:solidFill>
              <a:cs typeface="Garamond"/>
            </a:endParaRPr>
          </a:p>
        </p:txBody>
      </p:sp>
      <p:sp>
        <p:nvSpPr>
          <p:cNvPr id="9" name="Line 6"/>
          <p:cNvSpPr>
            <a:spLocks noChangeShapeType="1"/>
          </p:cNvSpPr>
          <p:nvPr userDrawn="1"/>
        </p:nvSpPr>
        <p:spPr bwMode="auto">
          <a:xfrm>
            <a:off x="4073" y="1081631"/>
            <a:ext cx="9139927"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pic>
        <p:nvPicPr>
          <p:cNvPr id="10"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616359"/>
            <a:ext cx="9143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7"/>
          <p:cNvSpPr>
            <a:spLocks noChangeShapeType="1"/>
          </p:cNvSpPr>
          <p:nvPr userDrawn="1"/>
        </p:nvSpPr>
        <p:spPr bwMode="auto">
          <a:xfrm>
            <a:off x="4073" y="6590469"/>
            <a:ext cx="9137649"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384220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dirty="0"/>
          </a:p>
        </p:txBody>
      </p:sp>
      <p:sp>
        <p:nvSpPr>
          <p:cNvPr id="3" name="Holder 3"/>
          <p:cNvSpPr>
            <a:spLocks noGrp="1"/>
          </p:cNvSpPr>
          <p:nvPr>
            <p:ph type="ftr" sz="quarter" idx="5"/>
          </p:nvPr>
        </p:nvSpPr>
        <p:spPr>
          <a:xfrm>
            <a:off x="2113980" y="6590318"/>
            <a:ext cx="5390182" cy="276161"/>
          </a:xfrm>
        </p:spPr>
        <p:txBody>
          <a:bodyPr lIns="0" tIns="0" rIns="0" bIns="0"/>
          <a:lstStyle>
            <a:lvl1pPr algn="ctr">
              <a:defRPr sz="1368" baseline="0">
                <a:solidFill>
                  <a:schemeClr val="bg1"/>
                </a:solidFill>
                <a:latin typeface="Times New Roman" panose="02020603050405020304" pitchFamily="18" charset="0"/>
              </a:defRPr>
            </a:lvl1pPr>
          </a:lstStyle>
          <a:p>
            <a:r>
              <a:rPr lang="zh-CN" altLang="en-US">
                <a:solidFill>
                  <a:prstClr val="white"/>
                </a:solidFill>
              </a:rPr>
              <a:t>嵌入式系统及安全简介</a:t>
            </a:r>
          </a:p>
        </p:txBody>
      </p:sp>
      <p:sp>
        <p:nvSpPr>
          <p:cNvPr id="4" name="Holder 4"/>
          <p:cNvSpPr>
            <a:spLocks noGrp="1"/>
          </p:cNvSpPr>
          <p:nvPr>
            <p:ph type="dt" sz="half" idx="6"/>
          </p:nvPr>
        </p:nvSpPr>
        <p:spPr>
          <a:xfrm>
            <a:off x="10860" y="6590318"/>
            <a:ext cx="2085401" cy="276161"/>
          </a:xfrm>
        </p:spPr>
        <p:txBody>
          <a:bodyPr lIns="0" tIns="0" rIns="0" bIns="0"/>
          <a:lstStyle>
            <a:lvl1pPr algn="ctr">
              <a:defRPr sz="1368" baseline="0">
                <a:solidFill>
                  <a:schemeClr val="bg1"/>
                </a:solidFill>
                <a:latin typeface="Times New Roman" panose="02020603050405020304" pitchFamily="18" charset="0"/>
              </a:defRPr>
            </a:lvl1pPr>
          </a:lstStyle>
          <a:p>
            <a:fld id="{847C58DF-ABD5-459D-A292-DFE0A89CC377}" type="datetime1">
              <a:rPr lang="en-US" altLang="zh-CN" smtClean="0">
                <a:solidFill>
                  <a:prstClr val="white"/>
                </a:solidFill>
              </a:rPr>
              <a:pPr/>
              <a:t>5/25/2021</a:t>
            </a:fld>
            <a:endParaRPr lang="en-US" dirty="0">
              <a:solidFill>
                <a:prstClr val="white"/>
              </a:solidFill>
            </a:endParaRPr>
          </a:p>
        </p:txBody>
      </p:sp>
      <p:sp>
        <p:nvSpPr>
          <p:cNvPr id="5" name="Holder 5"/>
          <p:cNvSpPr>
            <a:spLocks noGrp="1"/>
          </p:cNvSpPr>
          <p:nvPr>
            <p:ph type="sldNum" sz="quarter" idx="7"/>
          </p:nvPr>
        </p:nvSpPr>
        <p:spPr>
          <a:xfrm>
            <a:off x="7521880" y="6590318"/>
            <a:ext cx="1619841" cy="276161"/>
          </a:xfrm>
        </p:spPr>
        <p:txBody>
          <a:bodyPr lIns="0" tIns="0" rIns="0" bIns="0"/>
          <a:lstStyle>
            <a:lvl1pPr algn="ctr">
              <a:defRPr sz="1368" baseline="0">
                <a:solidFill>
                  <a:schemeClr val="bg1"/>
                </a:solidFill>
                <a:latin typeface="Times New Roman" panose="02020603050405020304" pitchFamily="18" charset="0"/>
              </a:defRPr>
            </a:lvl1pPr>
          </a:lstStyle>
          <a:p>
            <a:pPr marL="82534"/>
            <a:fld id="{81D60167-4931-47E6-BA6A-407CBD079E47}" type="slidenum">
              <a:rPr lang="en-US" altLang="zh-CN" spc="-9" smtClean="0">
                <a:solidFill>
                  <a:prstClr val="white"/>
                </a:solidFill>
                <a:cs typeface="Garamond"/>
              </a:rPr>
              <a:pPr marL="82534"/>
              <a:t>‹#›</a:t>
            </a:fld>
            <a:endParaRPr lang="zh-CN" altLang="en-US">
              <a:solidFill>
                <a:prstClr val="white"/>
              </a:solidFill>
              <a:cs typeface="Garamond"/>
            </a:endParaRPr>
          </a:p>
        </p:txBody>
      </p:sp>
      <p:sp>
        <p:nvSpPr>
          <p:cNvPr id="7" name="Line 6"/>
          <p:cNvSpPr>
            <a:spLocks noChangeShapeType="1"/>
          </p:cNvSpPr>
          <p:nvPr userDrawn="1"/>
        </p:nvSpPr>
        <p:spPr bwMode="auto">
          <a:xfrm>
            <a:off x="4073" y="1081631"/>
            <a:ext cx="9139927"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pic>
        <p:nvPicPr>
          <p:cNvPr id="8"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616359"/>
            <a:ext cx="9143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userDrawn="1"/>
        </p:nvSpPr>
        <p:spPr bwMode="auto">
          <a:xfrm>
            <a:off x="4073" y="6590469"/>
            <a:ext cx="9137649"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975954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113980" y="6590318"/>
            <a:ext cx="5390182" cy="276161"/>
          </a:xfrm>
        </p:spPr>
        <p:txBody>
          <a:bodyPr lIns="0" tIns="0" rIns="0" bIns="0"/>
          <a:lstStyle>
            <a:lvl1pPr algn="ctr">
              <a:defRPr sz="1368" baseline="0">
                <a:solidFill>
                  <a:schemeClr val="bg1"/>
                </a:solidFill>
                <a:latin typeface="Times New Roman" panose="02020603050405020304" pitchFamily="18" charset="0"/>
              </a:defRPr>
            </a:lvl1pPr>
          </a:lstStyle>
          <a:p>
            <a:r>
              <a:rPr lang="zh-CN" altLang="en-US">
                <a:solidFill>
                  <a:prstClr val="white"/>
                </a:solidFill>
              </a:rPr>
              <a:t>嵌入式系统及安全简介</a:t>
            </a:r>
          </a:p>
        </p:txBody>
      </p:sp>
      <p:sp>
        <p:nvSpPr>
          <p:cNvPr id="3" name="Holder 3"/>
          <p:cNvSpPr>
            <a:spLocks noGrp="1"/>
          </p:cNvSpPr>
          <p:nvPr>
            <p:ph type="dt" sz="half" idx="6"/>
          </p:nvPr>
        </p:nvSpPr>
        <p:spPr>
          <a:xfrm>
            <a:off x="10860" y="6590318"/>
            <a:ext cx="2085401" cy="276161"/>
          </a:xfrm>
        </p:spPr>
        <p:txBody>
          <a:bodyPr lIns="0" tIns="0" rIns="0" bIns="0"/>
          <a:lstStyle>
            <a:lvl1pPr algn="ctr">
              <a:defRPr sz="1368" baseline="0">
                <a:solidFill>
                  <a:schemeClr val="bg1"/>
                </a:solidFill>
                <a:latin typeface="Times New Roman" panose="02020603050405020304" pitchFamily="18" charset="0"/>
              </a:defRPr>
            </a:lvl1pPr>
          </a:lstStyle>
          <a:p>
            <a:fld id="{FCAF94B7-D488-466B-9204-8B63E3EFF8A3}" type="datetime1">
              <a:rPr lang="en-US" altLang="zh-CN" smtClean="0">
                <a:solidFill>
                  <a:prstClr val="white"/>
                </a:solidFill>
              </a:rPr>
              <a:pPr/>
              <a:t>5/25/2021</a:t>
            </a:fld>
            <a:endParaRPr lang="en-US" dirty="0">
              <a:solidFill>
                <a:prstClr val="white"/>
              </a:solidFill>
            </a:endParaRPr>
          </a:p>
        </p:txBody>
      </p:sp>
      <p:sp>
        <p:nvSpPr>
          <p:cNvPr id="4" name="Holder 4"/>
          <p:cNvSpPr>
            <a:spLocks noGrp="1"/>
          </p:cNvSpPr>
          <p:nvPr>
            <p:ph type="sldNum" sz="quarter" idx="7"/>
          </p:nvPr>
        </p:nvSpPr>
        <p:spPr>
          <a:xfrm>
            <a:off x="7521880" y="6590318"/>
            <a:ext cx="1619841" cy="276161"/>
          </a:xfrm>
        </p:spPr>
        <p:txBody>
          <a:bodyPr lIns="0" tIns="0" rIns="0" bIns="0"/>
          <a:lstStyle>
            <a:lvl1pPr algn="ctr">
              <a:defRPr sz="1368" baseline="0">
                <a:solidFill>
                  <a:schemeClr val="bg1"/>
                </a:solidFill>
                <a:latin typeface="Times New Roman" panose="02020603050405020304" pitchFamily="18" charset="0"/>
              </a:defRPr>
            </a:lvl1pPr>
          </a:lstStyle>
          <a:p>
            <a:pPr marL="82534"/>
            <a:fld id="{81D60167-4931-47E6-BA6A-407CBD079E47}" type="slidenum">
              <a:rPr lang="en-US" altLang="zh-CN" spc="-9" smtClean="0">
                <a:solidFill>
                  <a:prstClr val="white"/>
                </a:solidFill>
                <a:cs typeface="Garamond"/>
              </a:rPr>
              <a:pPr marL="82534"/>
              <a:t>‹#›</a:t>
            </a:fld>
            <a:endParaRPr lang="zh-CN" altLang="en-US">
              <a:solidFill>
                <a:prstClr val="white"/>
              </a:solidFill>
              <a:cs typeface="Garamond"/>
            </a:endParaRPr>
          </a:p>
        </p:txBody>
      </p:sp>
      <p:sp>
        <p:nvSpPr>
          <p:cNvPr id="5" name="Line 6"/>
          <p:cNvSpPr>
            <a:spLocks noChangeShapeType="1"/>
          </p:cNvSpPr>
          <p:nvPr userDrawn="1"/>
        </p:nvSpPr>
        <p:spPr bwMode="auto">
          <a:xfrm>
            <a:off x="4073" y="1081631"/>
            <a:ext cx="9139927"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pic>
        <p:nvPicPr>
          <p:cNvPr id="6" name="Picture 11" descr="SlideHead01副本"/>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6616359"/>
            <a:ext cx="9143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7"/>
          <p:cNvSpPr>
            <a:spLocks noChangeShapeType="1"/>
          </p:cNvSpPr>
          <p:nvPr userDrawn="1"/>
        </p:nvSpPr>
        <p:spPr bwMode="auto">
          <a:xfrm>
            <a:off x="4073" y="6590469"/>
            <a:ext cx="9137649"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073081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4" name="Freeform 6"/>
          <p:cNvSpPr>
            <a:spLocks/>
          </p:cNvSpPr>
          <p:nvPr userDrawn="1"/>
        </p:nvSpPr>
        <p:spPr bwMode="auto">
          <a:xfrm>
            <a:off x="900113" y="1268413"/>
            <a:ext cx="7416800" cy="4679950"/>
          </a:xfrm>
          <a:custGeom>
            <a:avLst/>
            <a:gdLst>
              <a:gd name="T0" fmla="*/ 2147483646 w 4049"/>
              <a:gd name="T1" fmla="*/ 2147483646 h 2343"/>
              <a:gd name="T2" fmla="*/ 2147483646 w 4049"/>
              <a:gd name="T3" fmla="*/ 2147483646 h 2343"/>
              <a:gd name="T4" fmla="*/ 2147483646 w 4049"/>
              <a:gd name="T5" fmla="*/ 2147483646 h 2343"/>
              <a:gd name="T6" fmla="*/ 2147483646 w 4049"/>
              <a:gd name="T7" fmla="*/ 2147483646 h 2343"/>
              <a:gd name="T8" fmla="*/ 2147483646 w 4049"/>
              <a:gd name="T9" fmla="*/ 2147483646 h 2343"/>
              <a:gd name="T10" fmla="*/ 2147483646 w 4049"/>
              <a:gd name="T11" fmla="*/ 2147483646 h 2343"/>
              <a:gd name="T12" fmla="*/ 2147483646 w 4049"/>
              <a:gd name="T13" fmla="*/ 2147483646 h 2343"/>
              <a:gd name="T14" fmla="*/ 2147483646 w 4049"/>
              <a:gd name="T15" fmla="*/ 2147483646 h 2343"/>
              <a:gd name="T16" fmla="*/ 2147483646 w 4049"/>
              <a:gd name="T17" fmla="*/ 2147483646 h 2343"/>
              <a:gd name="T18" fmla="*/ 2147483646 w 4049"/>
              <a:gd name="T19" fmla="*/ 2147483646 h 2343"/>
              <a:gd name="T20" fmla="*/ 2147483646 w 4049"/>
              <a:gd name="T21" fmla="*/ 2147483646 h 2343"/>
              <a:gd name="T22" fmla="*/ 2147483646 w 4049"/>
              <a:gd name="T23" fmla="*/ 2147483646 h 2343"/>
              <a:gd name="T24" fmla="*/ 2147483646 w 4049"/>
              <a:gd name="T25" fmla="*/ 2147483646 h 2343"/>
              <a:gd name="T26" fmla="*/ 2147483646 w 4049"/>
              <a:gd name="T27" fmla="*/ 2147483646 h 2343"/>
              <a:gd name="T28" fmla="*/ 2147483646 w 4049"/>
              <a:gd name="T29" fmla="*/ 2147483646 h 2343"/>
              <a:gd name="T30" fmla="*/ 2147483646 w 4049"/>
              <a:gd name="T31" fmla="*/ 2147483646 h 2343"/>
              <a:gd name="T32" fmla="*/ 2147483646 w 4049"/>
              <a:gd name="T33" fmla="*/ 2147483646 h 2343"/>
              <a:gd name="T34" fmla="*/ 2147483646 w 4049"/>
              <a:gd name="T35" fmla="*/ 2147483646 h 2343"/>
              <a:gd name="T36" fmla="*/ 2147483646 w 4049"/>
              <a:gd name="T37" fmla="*/ 2147483646 h 2343"/>
              <a:gd name="T38" fmla="*/ 2147483646 w 4049"/>
              <a:gd name="T39" fmla="*/ 2147483646 h 2343"/>
              <a:gd name="T40" fmla="*/ 2147483646 w 4049"/>
              <a:gd name="T41" fmla="*/ 2147483646 h 2343"/>
              <a:gd name="T42" fmla="*/ 2147483646 w 4049"/>
              <a:gd name="T43" fmla="*/ 2147483646 h 2343"/>
              <a:gd name="T44" fmla="*/ 2147483646 w 4049"/>
              <a:gd name="T45" fmla="*/ 2147483646 h 2343"/>
              <a:gd name="T46" fmla="*/ 2147483646 w 4049"/>
              <a:gd name="T47" fmla="*/ 2147483646 h 2343"/>
              <a:gd name="T48" fmla="*/ 2147483646 w 4049"/>
              <a:gd name="T49" fmla="*/ 2147483646 h 2343"/>
              <a:gd name="T50" fmla="*/ 2147483646 w 4049"/>
              <a:gd name="T51" fmla="*/ 2147483646 h 2343"/>
              <a:gd name="T52" fmla="*/ 2147483646 w 4049"/>
              <a:gd name="T53" fmla="*/ 2147483646 h 2343"/>
              <a:gd name="T54" fmla="*/ 2147483646 w 4049"/>
              <a:gd name="T55" fmla="*/ 2147483646 h 2343"/>
              <a:gd name="T56" fmla="*/ 2147483646 w 4049"/>
              <a:gd name="T57" fmla="*/ 2147483646 h 2343"/>
              <a:gd name="T58" fmla="*/ 2147483646 w 4049"/>
              <a:gd name="T59" fmla="*/ 2147483646 h 2343"/>
              <a:gd name="T60" fmla="*/ 2147483646 w 4049"/>
              <a:gd name="T61" fmla="*/ 2147483646 h 2343"/>
              <a:gd name="T62" fmla="*/ 2147483646 w 4049"/>
              <a:gd name="T63" fmla="*/ 2147483646 h 2343"/>
              <a:gd name="T64" fmla="*/ 2147483646 w 4049"/>
              <a:gd name="T65" fmla="*/ 2147483646 h 2343"/>
              <a:gd name="T66" fmla="*/ 2147483646 w 4049"/>
              <a:gd name="T67" fmla="*/ 2147483646 h 2343"/>
              <a:gd name="T68" fmla="*/ 2147483646 w 4049"/>
              <a:gd name="T69" fmla="*/ 2147483646 h 2343"/>
              <a:gd name="T70" fmla="*/ 2147483646 w 4049"/>
              <a:gd name="T71" fmla="*/ 2147483646 h 2343"/>
              <a:gd name="T72" fmla="*/ 2147483646 w 4049"/>
              <a:gd name="T73" fmla="*/ 2147483646 h 2343"/>
              <a:gd name="T74" fmla="*/ 2147483646 w 4049"/>
              <a:gd name="T75" fmla="*/ 2147483646 h 2343"/>
              <a:gd name="T76" fmla="*/ 2147483646 w 4049"/>
              <a:gd name="T77" fmla="*/ 2147483646 h 2343"/>
              <a:gd name="T78" fmla="*/ 2147483646 w 4049"/>
              <a:gd name="T79" fmla="*/ 2147483646 h 2343"/>
              <a:gd name="T80" fmla="*/ 2147483646 w 4049"/>
              <a:gd name="T81" fmla="*/ 2147483646 h 2343"/>
              <a:gd name="T82" fmla="*/ 2147483646 w 4049"/>
              <a:gd name="T83" fmla="*/ 2147483646 h 2343"/>
              <a:gd name="T84" fmla="*/ 2147483646 w 4049"/>
              <a:gd name="T85" fmla="*/ 2147483646 h 2343"/>
              <a:gd name="T86" fmla="*/ 2147483646 w 4049"/>
              <a:gd name="T87" fmla="*/ 2147483646 h 2343"/>
              <a:gd name="T88" fmla="*/ 2147483646 w 4049"/>
              <a:gd name="T89" fmla="*/ 2147483646 h 2343"/>
              <a:gd name="T90" fmla="*/ 2147483646 w 4049"/>
              <a:gd name="T91" fmla="*/ 2147483646 h 2343"/>
              <a:gd name="T92" fmla="*/ 2147483646 w 4049"/>
              <a:gd name="T93" fmla="*/ 2147483646 h 2343"/>
              <a:gd name="T94" fmla="*/ 2147483646 w 4049"/>
              <a:gd name="T95" fmla="*/ 2147483646 h 2343"/>
              <a:gd name="T96" fmla="*/ 2147483646 w 4049"/>
              <a:gd name="T97" fmla="*/ 2147483646 h 2343"/>
              <a:gd name="T98" fmla="*/ 2147483646 w 4049"/>
              <a:gd name="T99" fmla="*/ 2147483646 h 2343"/>
              <a:gd name="T100" fmla="*/ 2147483646 w 4049"/>
              <a:gd name="T101" fmla="*/ 2147483646 h 2343"/>
              <a:gd name="T102" fmla="*/ 2147483646 w 4049"/>
              <a:gd name="T103" fmla="*/ 2147483646 h 2343"/>
              <a:gd name="T104" fmla="*/ 2147483646 w 4049"/>
              <a:gd name="T105" fmla="*/ 2147483646 h 2343"/>
              <a:gd name="T106" fmla="*/ 2147483646 w 4049"/>
              <a:gd name="T107" fmla="*/ 2147483646 h 2343"/>
              <a:gd name="T108" fmla="*/ 2147483646 w 4049"/>
              <a:gd name="T109" fmla="*/ 2147483646 h 2343"/>
              <a:gd name="T110" fmla="*/ 2147483646 w 4049"/>
              <a:gd name="T111" fmla="*/ 2147483646 h 2343"/>
              <a:gd name="T112" fmla="*/ 2147483646 w 4049"/>
              <a:gd name="T113" fmla="*/ 2147483646 h 2343"/>
              <a:gd name="T114" fmla="*/ 2147483646 w 4049"/>
              <a:gd name="T115" fmla="*/ 2147483646 h 2343"/>
              <a:gd name="T116" fmla="*/ 2147483646 w 4049"/>
              <a:gd name="T117" fmla="*/ 2147483646 h 2343"/>
              <a:gd name="T118" fmla="*/ 2147483646 w 4049"/>
              <a:gd name="T119" fmla="*/ 2147483646 h 2343"/>
              <a:gd name="T120" fmla="*/ 2147483646 w 4049"/>
              <a:gd name="T121" fmla="*/ 2147483646 h 2343"/>
              <a:gd name="T122" fmla="*/ 2147483646 w 4049"/>
              <a:gd name="T123" fmla="*/ 2147483646 h 2343"/>
              <a:gd name="T124" fmla="*/ 2147483646 w 4049"/>
              <a:gd name="T125" fmla="*/ 2147483646 h 23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049" h="2343">
                <a:moveTo>
                  <a:pt x="435" y="203"/>
                </a:moveTo>
                <a:lnTo>
                  <a:pt x="485" y="207"/>
                </a:lnTo>
                <a:lnTo>
                  <a:pt x="512" y="179"/>
                </a:lnTo>
                <a:lnTo>
                  <a:pt x="553" y="163"/>
                </a:lnTo>
                <a:lnTo>
                  <a:pt x="585" y="139"/>
                </a:lnTo>
                <a:lnTo>
                  <a:pt x="630" y="114"/>
                </a:lnTo>
                <a:lnTo>
                  <a:pt x="664" y="104"/>
                </a:lnTo>
                <a:lnTo>
                  <a:pt x="707" y="93"/>
                </a:lnTo>
                <a:lnTo>
                  <a:pt x="741" y="93"/>
                </a:lnTo>
                <a:lnTo>
                  <a:pt x="758" y="83"/>
                </a:lnTo>
                <a:lnTo>
                  <a:pt x="796" y="83"/>
                </a:lnTo>
                <a:lnTo>
                  <a:pt x="814" y="66"/>
                </a:lnTo>
                <a:lnTo>
                  <a:pt x="853" y="72"/>
                </a:lnTo>
                <a:lnTo>
                  <a:pt x="892" y="62"/>
                </a:lnTo>
                <a:lnTo>
                  <a:pt x="930" y="66"/>
                </a:lnTo>
                <a:lnTo>
                  <a:pt x="942" y="79"/>
                </a:lnTo>
                <a:lnTo>
                  <a:pt x="930" y="93"/>
                </a:lnTo>
                <a:lnTo>
                  <a:pt x="892" y="83"/>
                </a:lnTo>
                <a:lnTo>
                  <a:pt x="862" y="101"/>
                </a:lnTo>
                <a:lnTo>
                  <a:pt x="841" y="118"/>
                </a:lnTo>
                <a:lnTo>
                  <a:pt x="835" y="144"/>
                </a:lnTo>
                <a:lnTo>
                  <a:pt x="800" y="146"/>
                </a:lnTo>
                <a:lnTo>
                  <a:pt x="758" y="163"/>
                </a:lnTo>
                <a:lnTo>
                  <a:pt x="753" y="199"/>
                </a:lnTo>
                <a:lnTo>
                  <a:pt x="751" y="224"/>
                </a:lnTo>
                <a:lnTo>
                  <a:pt x="741" y="252"/>
                </a:lnTo>
                <a:lnTo>
                  <a:pt x="753" y="271"/>
                </a:lnTo>
                <a:lnTo>
                  <a:pt x="782" y="210"/>
                </a:lnTo>
                <a:lnTo>
                  <a:pt x="800" y="203"/>
                </a:lnTo>
                <a:lnTo>
                  <a:pt x="835" y="172"/>
                </a:lnTo>
                <a:lnTo>
                  <a:pt x="858" y="137"/>
                </a:lnTo>
                <a:lnTo>
                  <a:pt x="907" y="128"/>
                </a:lnTo>
                <a:lnTo>
                  <a:pt x="951" y="108"/>
                </a:lnTo>
                <a:lnTo>
                  <a:pt x="982" y="76"/>
                </a:lnTo>
                <a:lnTo>
                  <a:pt x="1025" y="76"/>
                </a:lnTo>
                <a:lnTo>
                  <a:pt x="1103" y="72"/>
                </a:lnTo>
                <a:lnTo>
                  <a:pt x="1189" y="62"/>
                </a:lnTo>
                <a:lnTo>
                  <a:pt x="1225" y="55"/>
                </a:lnTo>
                <a:lnTo>
                  <a:pt x="1260" y="55"/>
                </a:lnTo>
                <a:lnTo>
                  <a:pt x="1301" y="55"/>
                </a:lnTo>
                <a:lnTo>
                  <a:pt x="1337" y="66"/>
                </a:lnTo>
                <a:lnTo>
                  <a:pt x="1382" y="97"/>
                </a:lnTo>
                <a:lnTo>
                  <a:pt x="1358" y="101"/>
                </a:lnTo>
                <a:lnTo>
                  <a:pt x="1310" y="111"/>
                </a:lnTo>
                <a:lnTo>
                  <a:pt x="1314" y="144"/>
                </a:lnTo>
                <a:lnTo>
                  <a:pt x="1355" y="146"/>
                </a:lnTo>
                <a:lnTo>
                  <a:pt x="1376" y="146"/>
                </a:lnTo>
                <a:lnTo>
                  <a:pt x="1364" y="175"/>
                </a:lnTo>
                <a:lnTo>
                  <a:pt x="1314" y="207"/>
                </a:lnTo>
                <a:lnTo>
                  <a:pt x="1287" y="210"/>
                </a:lnTo>
                <a:lnTo>
                  <a:pt x="1298" y="235"/>
                </a:lnTo>
                <a:lnTo>
                  <a:pt x="1305" y="245"/>
                </a:lnTo>
                <a:lnTo>
                  <a:pt x="1287" y="271"/>
                </a:lnTo>
                <a:lnTo>
                  <a:pt x="1310" y="295"/>
                </a:lnTo>
                <a:lnTo>
                  <a:pt x="1266" y="309"/>
                </a:lnTo>
                <a:lnTo>
                  <a:pt x="1225" y="320"/>
                </a:lnTo>
                <a:lnTo>
                  <a:pt x="1216" y="358"/>
                </a:lnTo>
                <a:lnTo>
                  <a:pt x="1189" y="391"/>
                </a:lnTo>
                <a:lnTo>
                  <a:pt x="1158" y="416"/>
                </a:lnTo>
                <a:lnTo>
                  <a:pt x="1121" y="429"/>
                </a:lnTo>
                <a:lnTo>
                  <a:pt x="1216" y="429"/>
                </a:lnTo>
                <a:lnTo>
                  <a:pt x="1266" y="429"/>
                </a:lnTo>
                <a:lnTo>
                  <a:pt x="1298" y="436"/>
                </a:lnTo>
                <a:lnTo>
                  <a:pt x="1337" y="422"/>
                </a:lnTo>
                <a:lnTo>
                  <a:pt x="1355" y="453"/>
                </a:lnTo>
                <a:lnTo>
                  <a:pt x="1878" y="453"/>
                </a:lnTo>
                <a:lnTo>
                  <a:pt x="1901" y="429"/>
                </a:lnTo>
                <a:lnTo>
                  <a:pt x="1950" y="398"/>
                </a:lnTo>
                <a:lnTo>
                  <a:pt x="1982" y="356"/>
                </a:lnTo>
                <a:lnTo>
                  <a:pt x="2026" y="316"/>
                </a:lnTo>
                <a:lnTo>
                  <a:pt x="2044" y="276"/>
                </a:lnTo>
                <a:lnTo>
                  <a:pt x="2067" y="238"/>
                </a:lnTo>
                <a:lnTo>
                  <a:pt x="2107" y="224"/>
                </a:lnTo>
                <a:lnTo>
                  <a:pt x="2116" y="203"/>
                </a:lnTo>
                <a:lnTo>
                  <a:pt x="2151" y="210"/>
                </a:lnTo>
                <a:lnTo>
                  <a:pt x="2189" y="189"/>
                </a:lnTo>
                <a:lnTo>
                  <a:pt x="2205" y="207"/>
                </a:lnTo>
                <a:lnTo>
                  <a:pt x="2246" y="220"/>
                </a:lnTo>
                <a:lnTo>
                  <a:pt x="2285" y="228"/>
                </a:lnTo>
                <a:lnTo>
                  <a:pt x="2326" y="238"/>
                </a:lnTo>
                <a:lnTo>
                  <a:pt x="2355" y="224"/>
                </a:lnTo>
                <a:lnTo>
                  <a:pt x="2389" y="241"/>
                </a:lnTo>
                <a:lnTo>
                  <a:pt x="2412" y="271"/>
                </a:lnTo>
                <a:lnTo>
                  <a:pt x="2457" y="276"/>
                </a:lnTo>
                <a:lnTo>
                  <a:pt x="2475" y="309"/>
                </a:lnTo>
                <a:lnTo>
                  <a:pt x="2451" y="326"/>
                </a:lnTo>
                <a:lnTo>
                  <a:pt x="2394" y="320"/>
                </a:lnTo>
                <a:lnTo>
                  <a:pt x="2350" y="306"/>
                </a:lnTo>
                <a:lnTo>
                  <a:pt x="2339" y="330"/>
                </a:lnTo>
                <a:lnTo>
                  <a:pt x="2401" y="334"/>
                </a:lnTo>
                <a:lnTo>
                  <a:pt x="2451" y="363"/>
                </a:lnTo>
                <a:lnTo>
                  <a:pt x="2523" y="347"/>
                </a:lnTo>
                <a:lnTo>
                  <a:pt x="2537" y="299"/>
                </a:lnTo>
                <a:lnTo>
                  <a:pt x="2573" y="264"/>
                </a:lnTo>
                <a:lnTo>
                  <a:pt x="2608" y="274"/>
                </a:lnTo>
                <a:lnTo>
                  <a:pt x="2600" y="291"/>
                </a:lnTo>
                <a:lnTo>
                  <a:pt x="2578" y="309"/>
                </a:lnTo>
                <a:lnTo>
                  <a:pt x="2578" y="334"/>
                </a:lnTo>
                <a:lnTo>
                  <a:pt x="2623" y="306"/>
                </a:lnTo>
                <a:lnTo>
                  <a:pt x="2657" y="276"/>
                </a:lnTo>
                <a:lnTo>
                  <a:pt x="2725" y="271"/>
                </a:lnTo>
                <a:lnTo>
                  <a:pt x="2807" y="245"/>
                </a:lnTo>
                <a:lnTo>
                  <a:pt x="2864" y="224"/>
                </a:lnTo>
                <a:lnTo>
                  <a:pt x="2882" y="199"/>
                </a:lnTo>
                <a:lnTo>
                  <a:pt x="2833" y="203"/>
                </a:lnTo>
                <a:lnTo>
                  <a:pt x="2783" y="175"/>
                </a:lnTo>
                <a:lnTo>
                  <a:pt x="2757" y="137"/>
                </a:lnTo>
                <a:lnTo>
                  <a:pt x="2783" y="83"/>
                </a:lnTo>
                <a:lnTo>
                  <a:pt x="2837" y="48"/>
                </a:lnTo>
                <a:lnTo>
                  <a:pt x="2878" y="19"/>
                </a:lnTo>
                <a:lnTo>
                  <a:pt x="2935" y="19"/>
                </a:lnTo>
                <a:lnTo>
                  <a:pt x="2985" y="0"/>
                </a:lnTo>
                <a:lnTo>
                  <a:pt x="2980" y="22"/>
                </a:lnTo>
                <a:lnTo>
                  <a:pt x="2941" y="31"/>
                </a:lnTo>
                <a:lnTo>
                  <a:pt x="2926" y="40"/>
                </a:lnTo>
                <a:lnTo>
                  <a:pt x="2885" y="45"/>
                </a:lnTo>
                <a:lnTo>
                  <a:pt x="2858" y="72"/>
                </a:lnTo>
                <a:lnTo>
                  <a:pt x="2841" y="104"/>
                </a:lnTo>
                <a:lnTo>
                  <a:pt x="2833" y="137"/>
                </a:lnTo>
                <a:lnTo>
                  <a:pt x="2878" y="189"/>
                </a:lnTo>
                <a:lnTo>
                  <a:pt x="2944" y="214"/>
                </a:lnTo>
                <a:lnTo>
                  <a:pt x="2998" y="235"/>
                </a:lnTo>
                <a:lnTo>
                  <a:pt x="3017" y="241"/>
                </a:lnTo>
                <a:lnTo>
                  <a:pt x="3042" y="271"/>
                </a:lnTo>
                <a:lnTo>
                  <a:pt x="3062" y="264"/>
                </a:lnTo>
                <a:lnTo>
                  <a:pt x="3062" y="241"/>
                </a:lnTo>
                <a:lnTo>
                  <a:pt x="3051" y="210"/>
                </a:lnTo>
                <a:lnTo>
                  <a:pt x="3035" y="193"/>
                </a:lnTo>
                <a:lnTo>
                  <a:pt x="3025" y="172"/>
                </a:lnTo>
                <a:lnTo>
                  <a:pt x="3042" y="132"/>
                </a:lnTo>
                <a:lnTo>
                  <a:pt x="3092" y="132"/>
                </a:lnTo>
                <a:lnTo>
                  <a:pt x="3132" y="132"/>
                </a:lnTo>
                <a:lnTo>
                  <a:pt x="3151" y="146"/>
                </a:lnTo>
                <a:lnTo>
                  <a:pt x="3158" y="182"/>
                </a:lnTo>
                <a:lnTo>
                  <a:pt x="3182" y="214"/>
                </a:lnTo>
                <a:lnTo>
                  <a:pt x="3191" y="182"/>
                </a:lnTo>
                <a:lnTo>
                  <a:pt x="3226" y="163"/>
                </a:lnTo>
                <a:lnTo>
                  <a:pt x="3262" y="163"/>
                </a:lnTo>
                <a:lnTo>
                  <a:pt x="3298" y="163"/>
                </a:lnTo>
                <a:lnTo>
                  <a:pt x="3335" y="168"/>
                </a:lnTo>
                <a:lnTo>
                  <a:pt x="3335" y="132"/>
                </a:lnTo>
                <a:lnTo>
                  <a:pt x="3360" y="137"/>
                </a:lnTo>
                <a:lnTo>
                  <a:pt x="3383" y="158"/>
                </a:lnTo>
                <a:lnTo>
                  <a:pt x="3428" y="158"/>
                </a:lnTo>
                <a:lnTo>
                  <a:pt x="3464" y="144"/>
                </a:lnTo>
                <a:lnTo>
                  <a:pt x="3503" y="172"/>
                </a:lnTo>
                <a:lnTo>
                  <a:pt x="3553" y="207"/>
                </a:lnTo>
                <a:lnTo>
                  <a:pt x="3608" y="214"/>
                </a:lnTo>
                <a:lnTo>
                  <a:pt x="3683" y="238"/>
                </a:lnTo>
                <a:lnTo>
                  <a:pt x="3698" y="235"/>
                </a:lnTo>
                <a:lnTo>
                  <a:pt x="3750" y="306"/>
                </a:lnTo>
                <a:lnTo>
                  <a:pt x="3832" y="416"/>
                </a:lnTo>
                <a:lnTo>
                  <a:pt x="3885" y="478"/>
                </a:lnTo>
                <a:lnTo>
                  <a:pt x="3910" y="545"/>
                </a:lnTo>
                <a:lnTo>
                  <a:pt x="3876" y="560"/>
                </a:lnTo>
                <a:lnTo>
                  <a:pt x="3858" y="589"/>
                </a:lnTo>
                <a:lnTo>
                  <a:pt x="3876" y="641"/>
                </a:lnTo>
                <a:lnTo>
                  <a:pt x="3898" y="690"/>
                </a:lnTo>
                <a:lnTo>
                  <a:pt x="3926" y="690"/>
                </a:lnTo>
                <a:lnTo>
                  <a:pt x="3930" y="652"/>
                </a:lnTo>
                <a:lnTo>
                  <a:pt x="3953" y="641"/>
                </a:lnTo>
                <a:lnTo>
                  <a:pt x="3966" y="676"/>
                </a:lnTo>
                <a:lnTo>
                  <a:pt x="3933" y="690"/>
                </a:lnTo>
                <a:lnTo>
                  <a:pt x="3987" y="729"/>
                </a:lnTo>
                <a:lnTo>
                  <a:pt x="3948" y="768"/>
                </a:lnTo>
                <a:lnTo>
                  <a:pt x="3939" y="794"/>
                </a:lnTo>
                <a:lnTo>
                  <a:pt x="4005" y="803"/>
                </a:lnTo>
                <a:lnTo>
                  <a:pt x="3978" y="835"/>
                </a:lnTo>
                <a:lnTo>
                  <a:pt x="3942" y="846"/>
                </a:lnTo>
                <a:lnTo>
                  <a:pt x="3942" y="895"/>
                </a:lnTo>
                <a:lnTo>
                  <a:pt x="3978" y="938"/>
                </a:lnTo>
                <a:lnTo>
                  <a:pt x="3942" y="949"/>
                </a:lnTo>
                <a:lnTo>
                  <a:pt x="3885" y="935"/>
                </a:lnTo>
                <a:lnTo>
                  <a:pt x="3908" y="909"/>
                </a:lnTo>
                <a:lnTo>
                  <a:pt x="3948" y="909"/>
                </a:lnTo>
                <a:lnTo>
                  <a:pt x="3948" y="860"/>
                </a:lnTo>
                <a:lnTo>
                  <a:pt x="3903" y="874"/>
                </a:lnTo>
                <a:lnTo>
                  <a:pt x="3898" y="833"/>
                </a:lnTo>
                <a:lnTo>
                  <a:pt x="3939" y="803"/>
                </a:lnTo>
                <a:lnTo>
                  <a:pt x="3948" y="775"/>
                </a:lnTo>
                <a:lnTo>
                  <a:pt x="3930" y="733"/>
                </a:lnTo>
                <a:lnTo>
                  <a:pt x="3926" y="688"/>
                </a:lnTo>
                <a:lnTo>
                  <a:pt x="3894" y="707"/>
                </a:lnTo>
                <a:lnTo>
                  <a:pt x="3864" y="743"/>
                </a:lnTo>
                <a:lnTo>
                  <a:pt x="3814" y="775"/>
                </a:lnTo>
                <a:lnTo>
                  <a:pt x="3832" y="822"/>
                </a:lnTo>
                <a:lnTo>
                  <a:pt x="3826" y="860"/>
                </a:lnTo>
                <a:lnTo>
                  <a:pt x="3826" y="885"/>
                </a:lnTo>
                <a:lnTo>
                  <a:pt x="3850" y="921"/>
                </a:lnTo>
                <a:lnTo>
                  <a:pt x="3832" y="931"/>
                </a:lnTo>
                <a:lnTo>
                  <a:pt x="3782" y="891"/>
                </a:lnTo>
                <a:lnTo>
                  <a:pt x="3750" y="846"/>
                </a:lnTo>
                <a:lnTo>
                  <a:pt x="3737" y="815"/>
                </a:lnTo>
                <a:lnTo>
                  <a:pt x="3710" y="798"/>
                </a:lnTo>
                <a:lnTo>
                  <a:pt x="3675" y="822"/>
                </a:lnTo>
                <a:lnTo>
                  <a:pt x="3653" y="853"/>
                </a:lnTo>
                <a:lnTo>
                  <a:pt x="3701" y="891"/>
                </a:lnTo>
                <a:lnTo>
                  <a:pt x="3728" y="931"/>
                </a:lnTo>
                <a:lnTo>
                  <a:pt x="3737" y="983"/>
                </a:lnTo>
                <a:lnTo>
                  <a:pt x="3732" y="1031"/>
                </a:lnTo>
                <a:lnTo>
                  <a:pt x="3732" y="1076"/>
                </a:lnTo>
                <a:lnTo>
                  <a:pt x="3755" y="1044"/>
                </a:lnTo>
                <a:lnTo>
                  <a:pt x="3796" y="1048"/>
                </a:lnTo>
                <a:lnTo>
                  <a:pt x="3808" y="1079"/>
                </a:lnTo>
                <a:lnTo>
                  <a:pt x="3776" y="1114"/>
                </a:lnTo>
                <a:lnTo>
                  <a:pt x="3742" y="1111"/>
                </a:lnTo>
                <a:lnTo>
                  <a:pt x="3737" y="1140"/>
                </a:lnTo>
                <a:lnTo>
                  <a:pt x="3764" y="1161"/>
                </a:lnTo>
                <a:lnTo>
                  <a:pt x="3750" y="1196"/>
                </a:lnTo>
                <a:lnTo>
                  <a:pt x="3791" y="1227"/>
                </a:lnTo>
                <a:lnTo>
                  <a:pt x="3764" y="1251"/>
                </a:lnTo>
                <a:lnTo>
                  <a:pt x="3805" y="1285"/>
                </a:lnTo>
                <a:lnTo>
                  <a:pt x="3776" y="1316"/>
                </a:lnTo>
                <a:lnTo>
                  <a:pt x="3821" y="1298"/>
                </a:lnTo>
                <a:lnTo>
                  <a:pt x="3808" y="1330"/>
                </a:lnTo>
                <a:lnTo>
                  <a:pt x="3889" y="1316"/>
                </a:lnTo>
                <a:lnTo>
                  <a:pt x="3864" y="1356"/>
                </a:lnTo>
                <a:lnTo>
                  <a:pt x="3808" y="1330"/>
                </a:lnTo>
                <a:lnTo>
                  <a:pt x="3805" y="1373"/>
                </a:lnTo>
                <a:lnTo>
                  <a:pt x="3885" y="1369"/>
                </a:lnTo>
                <a:lnTo>
                  <a:pt x="3850" y="1412"/>
                </a:lnTo>
                <a:lnTo>
                  <a:pt x="3796" y="1366"/>
                </a:lnTo>
                <a:lnTo>
                  <a:pt x="3826" y="1434"/>
                </a:lnTo>
                <a:lnTo>
                  <a:pt x="3889" y="1475"/>
                </a:lnTo>
                <a:lnTo>
                  <a:pt x="3832" y="1475"/>
                </a:lnTo>
                <a:lnTo>
                  <a:pt x="3796" y="1373"/>
                </a:lnTo>
                <a:lnTo>
                  <a:pt x="3808" y="1302"/>
                </a:lnTo>
                <a:lnTo>
                  <a:pt x="3764" y="1306"/>
                </a:lnTo>
                <a:lnTo>
                  <a:pt x="3732" y="1267"/>
                </a:lnTo>
                <a:lnTo>
                  <a:pt x="3764" y="1250"/>
                </a:lnTo>
                <a:lnTo>
                  <a:pt x="3764" y="1210"/>
                </a:lnTo>
                <a:lnTo>
                  <a:pt x="3742" y="1123"/>
                </a:lnTo>
                <a:lnTo>
                  <a:pt x="3737" y="1065"/>
                </a:lnTo>
                <a:lnTo>
                  <a:pt x="3728" y="1027"/>
                </a:lnTo>
                <a:lnTo>
                  <a:pt x="3687" y="1076"/>
                </a:lnTo>
                <a:lnTo>
                  <a:pt x="3616" y="1089"/>
                </a:lnTo>
                <a:lnTo>
                  <a:pt x="3580" y="1124"/>
                </a:lnTo>
                <a:lnTo>
                  <a:pt x="3592" y="1171"/>
                </a:lnTo>
                <a:lnTo>
                  <a:pt x="3567" y="1196"/>
                </a:lnTo>
                <a:lnTo>
                  <a:pt x="3526" y="1189"/>
                </a:lnTo>
                <a:lnTo>
                  <a:pt x="3564" y="1150"/>
                </a:lnTo>
                <a:lnTo>
                  <a:pt x="3535" y="1133"/>
                </a:lnTo>
                <a:lnTo>
                  <a:pt x="3496" y="1154"/>
                </a:lnTo>
                <a:lnTo>
                  <a:pt x="3496" y="1193"/>
                </a:lnTo>
                <a:lnTo>
                  <a:pt x="3564" y="1250"/>
                </a:lnTo>
                <a:lnTo>
                  <a:pt x="3580" y="1288"/>
                </a:lnTo>
                <a:lnTo>
                  <a:pt x="3532" y="1342"/>
                </a:lnTo>
                <a:lnTo>
                  <a:pt x="3532" y="1469"/>
                </a:lnTo>
                <a:lnTo>
                  <a:pt x="3532" y="1521"/>
                </a:lnTo>
                <a:lnTo>
                  <a:pt x="3541" y="1552"/>
                </a:lnTo>
                <a:lnTo>
                  <a:pt x="3612" y="1545"/>
                </a:lnTo>
                <a:lnTo>
                  <a:pt x="3660" y="1557"/>
                </a:lnTo>
                <a:lnTo>
                  <a:pt x="3698" y="1506"/>
                </a:lnTo>
                <a:lnTo>
                  <a:pt x="3737" y="1506"/>
                </a:lnTo>
                <a:lnTo>
                  <a:pt x="3725" y="1535"/>
                </a:lnTo>
                <a:lnTo>
                  <a:pt x="3764" y="1571"/>
                </a:lnTo>
                <a:lnTo>
                  <a:pt x="3821" y="1581"/>
                </a:lnTo>
                <a:lnTo>
                  <a:pt x="3814" y="1545"/>
                </a:lnTo>
                <a:lnTo>
                  <a:pt x="3942" y="1545"/>
                </a:lnTo>
                <a:lnTo>
                  <a:pt x="3898" y="1561"/>
                </a:lnTo>
                <a:lnTo>
                  <a:pt x="3894" y="1588"/>
                </a:lnTo>
                <a:lnTo>
                  <a:pt x="3953" y="1602"/>
                </a:lnTo>
                <a:lnTo>
                  <a:pt x="4010" y="1616"/>
                </a:lnTo>
                <a:lnTo>
                  <a:pt x="4037" y="1566"/>
                </a:lnTo>
                <a:lnTo>
                  <a:pt x="4048" y="1535"/>
                </a:lnTo>
                <a:lnTo>
                  <a:pt x="4005" y="1542"/>
                </a:lnTo>
                <a:lnTo>
                  <a:pt x="3966" y="1524"/>
                </a:lnTo>
                <a:lnTo>
                  <a:pt x="3942" y="1514"/>
                </a:lnTo>
                <a:lnTo>
                  <a:pt x="3930" y="1557"/>
                </a:lnTo>
                <a:lnTo>
                  <a:pt x="3930" y="1552"/>
                </a:lnTo>
                <a:lnTo>
                  <a:pt x="3805" y="1552"/>
                </a:lnTo>
                <a:lnTo>
                  <a:pt x="3776" y="1504"/>
                </a:lnTo>
                <a:lnTo>
                  <a:pt x="3742" y="1510"/>
                </a:lnTo>
                <a:lnTo>
                  <a:pt x="3701" y="1506"/>
                </a:lnTo>
                <a:lnTo>
                  <a:pt x="3687" y="1451"/>
                </a:lnTo>
                <a:lnTo>
                  <a:pt x="3666" y="1425"/>
                </a:lnTo>
                <a:lnTo>
                  <a:pt x="3705" y="1404"/>
                </a:lnTo>
                <a:lnTo>
                  <a:pt x="3705" y="1373"/>
                </a:lnTo>
                <a:lnTo>
                  <a:pt x="3648" y="1394"/>
                </a:lnTo>
                <a:lnTo>
                  <a:pt x="3608" y="1415"/>
                </a:lnTo>
                <a:lnTo>
                  <a:pt x="3580" y="1460"/>
                </a:lnTo>
                <a:lnTo>
                  <a:pt x="3532" y="1460"/>
                </a:lnTo>
                <a:lnTo>
                  <a:pt x="3532" y="1362"/>
                </a:lnTo>
                <a:lnTo>
                  <a:pt x="3500" y="1377"/>
                </a:lnTo>
                <a:lnTo>
                  <a:pt x="3464" y="1338"/>
                </a:lnTo>
                <a:lnTo>
                  <a:pt x="3425" y="1291"/>
                </a:lnTo>
                <a:lnTo>
                  <a:pt x="3366" y="1306"/>
                </a:lnTo>
                <a:lnTo>
                  <a:pt x="3360" y="1343"/>
                </a:lnTo>
                <a:lnTo>
                  <a:pt x="3387" y="1401"/>
                </a:lnTo>
                <a:lnTo>
                  <a:pt x="3387" y="1443"/>
                </a:lnTo>
                <a:lnTo>
                  <a:pt x="3428" y="1489"/>
                </a:lnTo>
                <a:lnTo>
                  <a:pt x="3451" y="1510"/>
                </a:lnTo>
                <a:lnTo>
                  <a:pt x="3407" y="1510"/>
                </a:lnTo>
                <a:lnTo>
                  <a:pt x="3375" y="1489"/>
                </a:lnTo>
                <a:lnTo>
                  <a:pt x="3351" y="1514"/>
                </a:lnTo>
                <a:lnTo>
                  <a:pt x="3414" y="1575"/>
                </a:lnTo>
                <a:lnTo>
                  <a:pt x="3464" y="1613"/>
                </a:lnTo>
                <a:lnTo>
                  <a:pt x="3508" y="1606"/>
                </a:lnTo>
                <a:lnTo>
                  <a:pt x="3564" y="1620"/>
                </a:lnTo>
                <a:lnTo>
                  <a:pt x="3630" y="1620"/>
                </a:lnTo>
                <a:lnTo>
                  <a:pt x="3687" y="1613"/>
                </a:lnTo>
                <a:lnTo>
                  <a:pt x="3742" y="1631"/>
                </a:lnTo>
                <a:lnTo>
                  <a:pt x="3728" y="1646"/>
                </a:lnTo>
                <a:lnTo>
                  <a:pt x="3666" y="1627"/>
                </a:lnTo>
                <a:lnTo>
                  <a:pt x="3666" y="1712"/>
                </a:lnTo>
                <a:lnTo>
                  <a:pt x="3710" y="1712"/>
                </a:lnTo>
                <a:lnTo>
                  <a:pt x="3737" y="1702"/>
                </a:lnTo>
                <a:lnTo>
                  <a:pt x="3742" y="1679"/>
                </a:lnTo>
                <a:lnTo>
                  <a:pt x="3796" y="1684"/>
                </a:lnTo>
                <a:lnTo>
                  <a:pt x="3858" y="1662"/>
                </a:lnTo>
                <a:lnTo>
                  <a:pt x="3853" y="1698"/>
                </a:lnTo>
                <a:lnTo>
                  <a:pt x="3876" y="1726"/>
                </a:lnTo>
                <a:lnTo>
                  <a:pt x="3908" y="1747"/>
                </a:lnTo>
                <a:lnTo>
                  <a:pt x="3942" y="1726"/>
                </a:lnTo>
                <a:lnTo>
                  <a:pt x="3939" y="1688"/>
                </a:lnTo>
                <a:lnTo>
                  <a:pt x="3942" y="1651"/>
                </a:lnTo>
                <a:lnTo>
                  <a:pt x="3966" y="1688"/>
                </a:lnTo>
                <a:lnTo>
                  <a:pt x="3978" y="1729"/>
                </a:lnTo>
                <a:lnTo>
                  <a:pt x="3930" y="1821"/>
                </a:lnTo>
                <a:lnTo>
                  <a:pt x="3876" y="1906"/>
                </a:lnTo>
                <a:lnTo>
                  <a:pt x="3826" y="1987"/>
                </a:lnTo>
                <a:lnTo>
                  <a:pt x="3764" y="2079"/>
                </a:lnTo>
                <a:lnTo>
                  <a:pt x="3725" y="2051"/>
                </a:lnTo>
                <a:lnTo>
                  <a:pt x="3666" y="2072"/>
                </a:lnTo>
                <a:lnTo>
                  <a:pt x="3648" y="2100"/>
                </a:lnTo>
                <a:lnTo>
                  <a:pt x="3608" y="2122"/>
                </a:lnTo>
                <a:lnTo>
                  <a:pt x="3535" y="2132"/>
                </a:lnTo>
                <a:lnTo>
                  <a:pt x="3491" y="2129"/>
                </a:lnTo>
                <a:lnTo>
                  <a:pt x="3503" y="2075"/>
                </a:lnTo>
                <a:lnTo>
                  <a:pt x="3500" y="2037"/>
                </a:lnTo>
                <a:lnTo>
                  <a:pt x="3532" y="2004"/>
                </a:lnTo>
                <a:lnTo>
                  <a:pt x="3526" y="1978"/>
                </a:lnTo>
                <a:lnTo>
                  <a:pt x="3473" y="1952"/>
                </a:lnTo>
                <a:lnTo>
                  <a:pt x="3482" y="1906"/>
                </a:lnTo>
                <a:lnTo>
                  <a:pt x="3496" y="1856"/>
                </a:lnTo>
                <a:lnTo>
                  <a:pt x="3544" y="1815"/>
                </a:lnTo>
                <a:lnTo>
                  <a:pt x="3612" y="1811"/>
                </a:lnTo>
                <a:lnTo>
                  <a:pt x="3625" y="1778"/>
                </a:lnTo>
                <a:lnTo>
                  <a:pt x="3608" y="1729"/>
                </a:lnTo>
                <a:lnTo>
                  <a:pt x="3648" y="1715"/>
                </a:lnTo>
                <a:lnTo>
                  <a:pt x="3666" y="1712"/>
                </a:lnTo>
                <a:lnTo>
                  <a:pt x="3666" y="1631"/>
                </a:lnTo>
                <a:lnTo>
                  <a:pt x="3612" y="1637"/>
                </a:lnTo>
                <a:lnTo>
                  <a:pt x="3564" y="1655"/>
                </a:lnTo>
                <a:lnTo>
                  <a:pt x="3514" y="1631"/>
                </a:lnTo>
                <a:lnTo>
                  <a:pt x="3458" y="1631"/>
                </a:lnTo>
                <a:lnTo>
                  <a:pt x="3392" y="1613"/>
                </a:lnTo>
                <a:lnTo>
                  <a:pt x="3351" y="1575"/>
                </a:lnTo>
                <a:lnTo>
                  <a:pt x="3330" y="1540"/>
                </a:lnTo>
                <a:lnTo>
                  <a:pt x="3292" y="1506"/>
                </a:lnTo>
                <a:lnTo>
                  <a:pt x="3330" y="1500"/>
                </a:lnTo>
                <a:lnTo>
                  <a:pt x="3351" y="1510"/>
                </a:lnTo>
                <a:lnTo>
                  <a:pt x="3380" y="1483"/>
                </a:lnTo>
                <a:lnTo>
                  <a:pt x="3366" y="1439"/>
                </a:lnTo>
                <a:lnTo>
                  <a:pt x="3330" y="1435"/>
                </a:lnTo>
                <a:lnTo>
                  <a:pt x="3307" y="1387"/>
                </a:lnTo>
                <a:lnTo>
                  <a:pt x="3325" y="1338"/>
                </a:lnTo>
                <a:lnTo>
                  <a:pt x="3351" y="1298"/>
                </a:lnTo>
                <a:lnTo>
                  <a:pt x="3342" y="1250"/>
                </a:lnTo>
                <a:lnTo>
                  <a:pt x="3325" y="1246"/>
                </a:lnTo>
                <a:lnTo>
                  <a:pt x="3292" y="1270"/>
                </a:lnTo>
                <a:lnTo>
                  <a:pt x="3291" y="1298"/>
                </a:lnTo>
                <a:lnTo>
                  <a:pt x="3253" y="1250"/>
                </a:lnTo>
                <a:lnTo>
                  <a:pt x="3201" y="1215"/>
                </a:lnTo>
                <a:lnTo>
                  <a:pt x="3158" y="1216"/>
                </a:lnTo>
                <a:lnTo>
                  <a:pt x="3125" y="1267"/>
                </a:lnTo>
                <a:lnTo>
                  <a:pt x="3069" y="1291"/>
                </a:lnTo>
                <a:lnTo>
                  <a:pt x="3069" y="1323"/>
                </a:lnTo>
                <a:lnTo>
                  <a:pt x="3087" y="1362"/>
                </a:lnTo>
                <a:lnTo>
                  <a:pt x="3083" y="1397"/>
                </a:lnTo>
                <a:lnTo>
                  <a:pt x="3042" y="1394"/>
                </a:lnTo>
                <a:lnTo>
                  <a:pt x="3012" y="1343"/>
                </a:lnTo>
                <a:lnTo>
                  <a:pt x="2967" y="1298"/>
                </a:lnTo>
                <a:lnTo>
                  <a:pt x="2917" y="1267"/>
                </a:lnTo>
                <a:lnTo>
                  <a:pt x="2882" y="1215"/>
                </a:lnTo>
                <a:lnTo>
                  <a:pt x="2846" y="1193"/>
                </a:lnTo>
                <a:lnTo>
                  <a:pt x="2778" y="1193"/>
                </a:lnTo>
                <a:lnTo>
                  <a:pt x="2725" y="1193"/>
                </a:lnTo>
                <a:lnTo>
                  <a:pt x="2689" y="1216"/>
                </a:lnTo>
                <a:lnTo>
                  <a:pt x="2653" y="1181"/>
                </a:lnTo>
                <a:lnTo>
                  <a:pt x="2612" y="1158"/>
                </a:lnTo>
                <a:lnTo>
                  <a:pt x="2560" y="1123"/>
                </a:lnTo>
                <a:lnTo>
                  <a:pt x="2600" y="1181"/>
                </a:lnTo>
                <a:lnTo>
                  <a:pt x="2657" y="1196"/>
                </a:lnTo>
                <a:lnTo>
                  <a:pt x="2698" y="1250"/>
                </a:lnTo>
                <a:lnTo>
                  <a:pt x="2685" y="1291"/>
                </a:lnTo>
                <a:lnTo>
                  <a:pt x="2644" y="1316"/>
                </a:lnTo>
                <a:lnTo>
                  <a:pt x="2582" y="1323"/>
                </a:lnTo>
                <a:lnTo>
                  <a:pt x="2533" y="1342"/>
                </a:lnTo>
                <a:lnTo>
                  <a:pt x="2496" y="1378"/>
                </a:lnTo>
                <a:lnTo>
                  <a:pt x="2475" y="1404"/>
                </a:lnTo>
                <a:lnTo>
                  <a:pt x="2457" y="1356"/>
                </a:lnTo>
                <a:lnTo>
                  <a:pt x="2430" y="1291"/>
                </a:lnTo>
                <a:lnTo>
                  <a:pt x="2389" y="1256"/>
                </a:lnTo>
                <a:lnTo>
                  <a:pt x="2389" y="1216"/>
                </a:lnTo>
                <a:lnTo>
                  <a:pt x="2355" y="1220"/>
                </a:lnTo>
                <a:lnTo>
                  <a:pt x="2362" y="1285"/>
                </a:lnTo>
                <a:lnTo>
                  <a:pt x="2400" y="1338"/>
                </a:lnTo>
                <a:lnTo>
                  <a:pt x="2400" y="1377"/>
                </a:lnTo>
                <a:lnTo>
                  <a:pt x="2451" y="1401"/>
                </a:lnTo>
                <a:lnTo>
                  <a:pt x="2475" y="1434"/>
                </a:lnTo>
                <a:lnTo>
                  <a:pt x="2528" y="1415"/>
                </a:lnTo>
                <a:lnTo>
                  <a:pt x="2573" y="1412"/>
                </a:lnTo>
                <a:lnTo>
                  <a:pt x="2630" y="1394"/>
                </a:lnTo>
                <a:lnTo>
                  <a:pt x="2605" y="1448"/>
                </a:lnTo>
                <a:lnTo>
                  <a:pt x="2560" y="1521"/>
                </a:lnTo>
                <a:lnTo>
                  <a:pt x="2528" y="1566"/>
                </a:lnTo>
                <a:lnTo>
                  <a:pt x="2483" y="1606"/>
                </a:lnTo>
                <a:lnTo>
                  <a:pt x="2457" y="1646"/>
                </a:lnTo>
                <a:lnTo>
                  <a:pt x="2446" y="1726"/>
                </a:lnTo>
                <a:lnTo>
                  <a:pt x="2439" y="1785"/>
                </a:lnTo>
                <a:lnTo>
                  <a:pt x="2444" y="1839"/>
                </a:lnTo>
                <a:lnTo>
                  <a:pt x="2451" y="1891"/>
                </a:lnTo>
                <a:lnTo>
                  <a:pt x="2451" y="1906"/>
                </a:lnTo>
                <a:lnTo>
                  <a:pt x="2496" y="1903"/>
                </a:lnTo>
                <a:lnTo>
                  <a:pt x="2501" y="1856"/>
                </a:lnTo>
                <a:lnTo>
                  <a:pt x="2551" y="1811"/>
                </a:lnTo>
                <a:lnTo>
                  <a:pt x="2600" y="1785"/>
                </a:lnTo>
                <a:lnTo>
                  <a:pt x="2608" y="1835"/>
                </a:lnTo>
                <a:lnTo>
                  <a:pt x="2605" y="1881"/>
                </a:lnTo>
                <a:lnTo>
                  <a:pt x="2578" y="1906"/>
                </a:lnTo>
                <a:lnTo>
                  <a:pt x="2582" y="1935"/>
                </a:lnTo>
                <a:lnTo>
                  <a:pt x="2564" y="1995"/>
                </a:lnTo>
                <a:lnTo>
                  <a:pt x="2555" y="2027"/>
                </a:lnTo>
                <a:lnTo>
                  <a:pt x="2523" y="2037"/>
                </a:lnTo>
                <a:lnTo>
                  <a:pt x="2489" y="2004"/>
                </a:lnTo>
                <a:lnTo>
                  <a:pt x="2501" y="1956"/>
                </a:lnTo>
                <a:lnTo>
                  <a:pt x="2514" y="1938"/>
                </a:lnTo>
                <a:lnTo>
                  <a:pt x="2492" y="1906"/>
                </a:lnTo>
                <a:lnTo>
                  <a:pt x="2446" y="1910"/>
                </a:lnTo>
                <a:lnTo>
                  <a:pt x="2433" y="1952"/>
                </a:lnTo>
                <a:lnTo>
                  <a:pt x="2371" y="1978"/>
                </a:lnTo>
                <a:lnTo>
                  <a:pt x="2332" y="2004"/>
                </a:lnTo>
                <a:lnTo>
                  <a:pt x="2335" y="2051"/>
                </a:lnTo>
                <a:lnTo>
                  <a:pt x="2332" y="2110"/>
                </a:lnTo>
                <a:lnTo>
                  <a:pt x="2312" y="2167"/>
                </a:lnTo>
                <a:lnTo>
                  <a:pt x="2228" y="2235"/>
                </a:lnTo>
                <a:lnTo>
                  <a:pt x="2189" y="2238"/>
                </a:lnTo>
                <a:lnTo>
                  <a:pt x="2157" y="2197"/>
                </a:lnTo>
                <a:lnTo>
                  <a:pt x="2107" y="2167"/>
                </a:lnTo>
                <a:lnTo>
                  <a:pt x="2080" y="2154"/>
                </a:lnTo>
                <a:lnTo>
                  <a:pt x="2032" y="2072"/>
                </a:lnTo>
                <a:lnTo>
                  <a:pt x="1987" y="2030"/>
                </a:lnTo>
                <a:lnTo>
                  <a:pt x="1950" y="1987"/>
                </a:lnTo>
                <a:lnTo>
                  <a:pt x="1932" y="1948"/>
                </a:lnTo>
                <a:lnTo>
                  <a:pt x="1928" y="1891"/>
                </a:lnTo>
                <a:lnTo>
                  <a:pt x="1887" y="1856"/>
                </a:lnTo>
                <a:lnTo>
                  <a:pt x="1875" y="1821"/>
                </a:lnTo>
                <a:lnTo>
                  <a:pt x="1901" y="1776"/>
                </a:lnTo>
                <a:lnTo>
                  <a:pt x="1901" y="1733"/>
                </a:lnTo>
                <a:lnTo>
                  <a:pt x="1860" y="1712"/>
                </a:lnTo>
                <a:lnTo>
                  <a:pt x="1798" y="1702"/>
                </a:lnTo>
                <a:lnTo>
                  <a:pt x="1750" y="1688"/>
                </a:lnTo>
                <a:lnTo>
                  <a:pt x="1721" y="1702"/>
                </a:lnTo>
                <a:lnTo>
                  <a:pt x="1676" y="1712"/>
                </a:lnTo>
                <a:lnTo>
                  <a:pt x="1637" y="1688"/>
                </a:lnTo>
                <a:lnTo>
                  <a:pt x="1600" y="1658"/>
                </a:lnTo>
                <a:lnTo>
                  <a:pt x="1553" y="1651"/>
                </a:lnTo>
                <a:lnTo>
                  <a:pt x="1503" y="1631"/>
                </a:lnTo>
                <a:lnTo>
                  <a:pt x="1458" y="1602"/>
                </a:lnTo>
                <a:lnTo>
                  <a:pt x="1444" y="1535"/>
                </a:lnTo>
                <a:lnTo>
                  <a:pt x="1439" y="1489"/>
                </a:lnTo>
                <a:lnTo>
                  <a:pt x="1480" y="1460"/>
                </a:lnTo>
                <a:lnTo>
                  <a:pt x="1476" y="1429"/>
                </a:lnTo>
                <a:lnTo>
                  <a:pt x="1462" y="1373"/>
                </a:lnTo>
                <a:lnTo>
                  <a:pt x="1466" y="1321"/>
                </a:lnTo>
                <a:lnTo>
                  <a:pt x="1458" y="1270"/>
                </a:lnTo>
                <a:lnTo>
                  <a:pt x="1503" y="1227"/>
                </a:lnTo>
                <a:lnTo>
                  <a:pt x="1539" y="1203"/>
                </a:lnTo>
                <a:lnTo>
                  <a:pt x="1578" y="1196"/>
                </a:lnTo>
                <a:lnTo>
                  <a:pt x="1566" y="1158"/>
                </a:lnTo>
                <a:lnTo>
                  <a:pt x="1592" y="1123"/>
                </a:lnTo>
                <a:lnTo>
                  <a:pt x="1632" y="1100"/>
                </a:lnTo>
                <a:lnTo>
                  <a:pt x="1682" y="1119"/>
                </a:lnTo>
                <a:lnTo>
                  <a:pt x="1744" y="1133"/>
                </a:lnTo>
                <a:lnTo>
                  <a:pt x="1807" y="1123"/>
                </a:lnTo>
                <a:lnTo>
                  <a:pt x="1866" y="1123"/>
                </a:lnTo>
                <a:lnTo>
                  <a:pt x="1892" y="1124"/>
                </a:lnTo>
                <a:lnTo>
                  <a:pt x="1905" y="1171"/>
                </a:lnTo>
                <a:lnTo>
                  <a:pt x="1960" y="1179"/>
                </a:lnTo>
                <a:lnTo>
                  <a:pt x="2012" y="1193"/>
                </a:lnTo>
                <a:lnTo>
                  <a:pt x="2044" y="1189"/>
                </a:lnTo>
                <a:lnTo>
                  <a:pt x="2067" y="1161"/>
                </a:lnTo>
                <a:lnTo>
                  <a:pt x="2083" y="1140"/>
                </a:lnTo>
                <a:lnTo>
                  <a:pt x="2133" y="1150"/>
                </a:lnTo>
                <a:lnTo>
                  <a:pt x="2192" y="1171"/>
                </a:lnTo>
                <a:lnTo>
                  <a:pt x="2255" y="1179"/>
                </a:lnTo>
                <a:lnTo>
                  <a:pt x="2300" y="1181"/>
                </a:lnTo>
                <a:lnTo>
                  <a:pt x="2355" y="1179"/>
                </a:lnTo>
                <a:lnTo>
                  <a:pt x="2389" y="1150"/>
                </a:lnTo>
                <a:lnTo>
                  <a:pt x="2407" y="1111"/>
                </a:lnTo>
                <a:lnTo>
                  <a:pt x="2430" y="1079"/>
                </a:lnTo>
                <a:lnTo>
                  <a:pt x="2407" y="1069"/>
                </a:lnTo>
                <a:lnTo>
                  <a:pt x="2380" y="1044"/>
                </a:lnTo>
                <a:lnTo>
                  <a:pt x="2350" y="1052"/>
                </a:lnTo>
                <a:lnTo>
                  <a:pt x="2291" y="1052"/>
                </a:lnTo>
                <a:lnTo>
                  <a:pt x="2250" y="1037"/>
                </a:lnTo>
                <a:lnTo>
                  <a:pt x="2246" y="1001"/>
                </a:lnTo>
                <a:lnTo>
                  <a:pt x="2228" y="991"/>
                </a:lnTo>
                <a:lnTo>
                  <a:pt x="2205" y="1001"/>
                </a:lnTo>
                <a:lnTo>
                  <a:pt x="2216" y="1037"/>
                </a:lnTo>
                <a:lnTo>
                  <a:pt x="2196" y="1065"/>
                </a:lnTo>
                <a:lnTo>
                  <a:pt x="2151" y="1062"/>
                </a:lnTo>
                <a:lnTo>
                  <a:pt x="2128" y="1034"/>
                </a:lnTo>
                <a:lnTo>
                  <a:pt x="2116" y="997"/>
                </a:lnTo>
                <a:lnTo>
                  <a:pt x="2116" y="956"/>
                </a:lnTo>
                <a:lnTo>
                  <a:pt x="2089" y="938"/>
                </a:lnTo>
                <a:lnTo>
                  <a:pt x="2076" y="966"/>
                </a:lnTo>
                <a:lnTo>
                  <a:pt x="2080" y="1001"/>
                </a:lnTo>
                <a:lnTo>
                  <a:pt x="2098" y="1031"/>
                </a:lnTo>
                <a:lnTo>
                  <a:pt x="2128" y="1054"/>
                </a:lnTo>
                <a:lnTo>
                  <a:pt x="2098" y="1087"/>
                </a:lnTo>
                <a:lnTo>
                  <a:pt x="2067" y="1107"/>
                </a:lnTo>
                <a:lnTo>
                  <a:pt x="2026" y="1100"/>
                </a:lnTo>
                <a:lnTo>
                  <a:pt x="2026" y="1124"/>
                </a:lnTo>
                <a:lnTo>
                  <a:pt x="1994" y="1145"/>
                </a:lnTo>
                <a:lnTo>
                  <a:pt x="1955" y="1107"/>
                </a:lnTo>
                <a:lnTo>
                  <a:pt x="1960" y="1083"/>
                </a:lnTo>
                <a:lnTo>
                  <a:pt x="2008" y="1100"/>
                </a:lnTo>
                <a:lnTo>
                  <a:pt x="2039" y="1100"/>
                </a:lnTo>
                <a:lnTo>
                  <a:pt x="2080" y="1076"/>
                </a:lnTo>
                <a:lnTo>
                  <a:pt x="2067" y="1037"/>
                </a:lnTo>
                <a:lnTo>
                  <a:pt x="2032" y="1013"/>
                </a:lnTo>
                <a:lnTo>
                  <a:pt x="1994" y="991"/>
                </a:lnTo>
                <a:lnTo>
                  <a:pt x="1955" y="960"/>
                </a:lnTo>
                <a:lnTo>
                  <a:pt x="1910" y="926"/>
                </a:lnTo>
                <a:lnTo>
                  <a:pt x="1910" y="966"/>
                </a:lnTo>
                <a:lnTo>
                  <a:pt x="1942" y="996"/>
                </a:lnTo>
                <a:lnTo>
                  <a:pt x="1932" y="1037"/>
                </a:lnTo>
                <a:lnTo>
                  <a:pt x="1932" y="1076"/>
                </a:lnTo>
                <a:lnTo>
                  <a:pt x="1887" y="1048"/>
                </a:lnTo>
                <a:lnTo>
                  <a:pt x="1878" y="1018"/>
                </a:lnTo>
                <a:lnTo>
                  <a:pt x="1901" y="997"/>
                </a:lnTo>
                <a:lnTo>
                  <a:pt x="1892" y="973"/>
                </a:lnTo>
                <a:lnTo>
                  <a:pt x="1916" y="962"/>
                </a:lnTo>
                <a:lnTo>
                  <a:pt x="1916" y="926"/>
                </a:lnTo>
                <a:lnTo>
                  <a:pt x="1878" y="935"/>
                </a:lnTo>
                <a:lnTo>
                  <a:pt x="1848" y="966"/>
                </a:lnTo>
                <a:lnTo>
                  <a:pt x="1807" y="960"/>
                </a:lnTo>
                <a:lnTo>
                  <a:pt x="1750" y="980"/>
                </a:lnTo>
                <a:lnTo>
                  <a:pt x="1739" y="1027"/>
                </a:lnTo>
                <a:lnTo>
                  <a:pt x="1691" y="1054"/>
                </a:lnTo>
                <a:lnTo>
                  <a:pt x="1637" y="1079"/>
                </a:lnTo>
                <a:lnTo>
                  <a:pt x="1587" y="1083"/>
                </a:lnTo>
                <a:lnTo>
                  <a:pt x="1539" y="1069"/>
                </a:lnTo>
                <a:lnTo>
                  <a:pt x="1508" y="1048"/>
                </a:lnTo>
                <a:lnTo>
                  <a:pt x="1530" y="1027"/>
                </a:lnTo>
                <a:lnTo>
                  <a:pt x="1508" y="996"/>
                </a:lnTo>
                <a:lnTo>
                  <a:pt x="1542" y="970"/>
                </a:lnTo>
                <a:lnTo>
                  <a:pt x="1548" y="942"/>
                </a:lnTo>
                <a:lnTo>
                  <a:pt x="1548" y="904"/>
                </a:lnTo>
                <a:lnTo>
                  <a:pt x="1592" y="868"/>
                </a:lnTo>
                <a:lnTo>
                  <a:pt x="1660" y="885"/>
                </a:lnTo>
                <a:lnTo>
                  <a:pt x="1732" y="895"/>
                </a:lnTo>
                <a:lnTo>
                  <a:pt x="1758" y="870"/>
                </a:lnTo>
                <a:lnTo>
                  <a:pt x="1758" y="833"/>
                </a:lnTo>
                <a:lnTo>
                  <a:pt x="1726" y="803"/>
                </a:lnTo>
                <a:lnTo>
                  <a:pt x="1667" y="782"/>
                </a:lnTo>
                <a:lnTo>
                  <a:pt x="1700" y="764"/>
                </a:lnTo>
                <a:lnTo>
                  <a:pt x="1753" y="747"/>
                </a:lnTo>
                <a:lnTo>
                  <a:pt x="1762" y="741"/>
                </a:lnTo>
                <a:lnTo>
                  <a:pt x="1750" y="733"/>
                </a:lnTo>
                <a:lnTo>
                  <a:pt x="1705" y="741"/>
                </a:lnTo>
                <a:lnTo>
                  <a:pt x="1660" y="747"/>
                </a:lnTo>
                <a:lnTo>
                  <a:pt x="1632" y="754"/>
                </a:lnTo>
                <a:lnTo>
                  <a:pt x="1650" y="729"/>
                </a:lnTo>
                <a:lnTo>
                  <a:pt x="1660" y="690"/>
                </a:lnTo>
                <a:lnTo>
                  <a:pt x="1676" y="672"/>
                </a:lnTo>
                <a:lnTo>
                  <a:pt x="1687" y="648"/>
                </a:lnTo>
                <a:lnTo>
                  <a:pt x="1664" y="620"/>
                </a:lnTo>
                <a:lnTo>
                  <a:pt x="1632" y="637"/>
                </a:lnTo>
                <a:lnTo>
                  <a:pt x="1637" y="671"/>
                </a:lnTo>
                <a:lnTo>
                  <a:pt x="1632" y="697"/>
                </a:lnTo>
                <a:lnTo>
                  <a:pt x="1610" y="741"/>
                </a:lnTo>
                <a:lnTo>
                  <a:pt x="1566" y="733"/>
                </a:lnTo>
                <a:lnTo>
                  <a:pt x="1553" y="697"/>
                </a:lnTo>
                <a:lnTo>
                  <a:pt x="1525" y="655"/>
                </a:lnTo>
                <a:lnTo>
                  <a:pt x="1578" y="648"/>
                </a:lnTo>
                <a:lnTo>
                  <a:pt x="1598" y="634"/>
                </a:lnTo>
                <a:lnTo>
                  <a:pt x="1619" y="624"/>
                </a:lnTo>
                <a:lnTo>
                  <a:pt x="1619" y="606"/>
                </a:lnTo>
                <a:lnTo>
                  <a:pt x="1605" y="579"/>
                </a:lnTo>
                <a:lnTo>
                  <a:pt x="1646" y="560"/>
                </a:lnTo>
                <a:lnTo>
                  <a:pt x="1687" y="543"/>
                </a:lnTo>
                <a:lnTo>
                  <a:pt x="1714" y="556"/>
                </a:lnTo>
                <a:lnTo>
                  <a:pt x="1726" y="596"/>
                </a:lnTo>
                <a:lnTo>
                  <a:pt x="1744" y="637"/>
                </a:lnTo>
                <a:lnTo>
                  <a:pt x="1771" y="659"/>
                </a:lnTo>
                <a:lnTo>
                  <a:pt x="1783" y="697"/>
                </a:lnTo>
                <a:lnTo>
                  <a:pt x="1762" y="723"/>
                </a:lnTo>
                <a:lnTo>
                  <a:pt x="1758" y="743"/>
                </a:lnTo>
                <a:lnTo>
                  <a:pt x="1798" y="733"/>
                </a:lnTo>
                <a:lnTo>
                  <a:pt x="1842" y="716"/>
                </a:lnTo>
                <a:lnTo>
                  <a:pt x="1860" y="671"/>
                </a:lnTo>
                <a:lnTo>
                  <a:pt x="1905" y="671"/>
                </a:lnTo>
                <a:lnTo>
                  <a:pt x="1928" y="655"/>
                </a:lnTo>
                <a:lnTo>
                  <a:pt x="1923" y="620"/>
                </a:lnTo>
                <a:lnTo>
                  <a:pt x="1901" y="584"/>
                </a:lnTo>
                <a:lnTo>
                  <a:pt x="1942" y="584"/>
                </a:lnTo>
                <a:lnTo>
                  <a:pt x="1987" y="620"/>
                </a:lnTo>
                <a:lnTo>
                  <a:pt x="2026" y="648"/>
                </a:lnTo>
                <a:lnTo>
                  <a:pt x="2057" y="648"/>
                </a:lnTo>
                <a:lnTo>
                  <a:pt x="2112" y="634"/>
                </a:lnTo>
                <a:lnTo>
                  <a:pt x="2148" y="589"/>
                </a:lnTo>
                <a:lnTo>
                  <a:pt x="2166" y="556"/>
                </a:lnTo>
                <a:lnTo>
                  <a:pt x="2246" y="570"/>
                </a:lnTo>
                <a:lnTo>
                  <a:pt x="2178" y="539"/>
                </a:lnTo>
                <a:lnTo>
                  <a:pt x="2128" y="543"/>
                </a:lnTo>
                <a:lnTo>
                  <a:pt x="2116" y="493"/>
                </a:lnTo>
                <a:lnTo>
                  <a:pt x="2116" y="464"/>
                </a:lnTo>
                <a:lnTo>
                  <a:pt x="2173" y="452"/>
                </a:lnTo>
                <a:lnTo>
                  <a:pt x="2189" y="422"/>
                </a:lnTo>
                <a:lnTo>
                  <a:pt x="2148" y="436"/>
                </a:lnTo>
                <a:lnTo>
                  <a:pt x="2098" y="462"/>
                </a:lnTo>
                <a:lnTo>
                  <a:pt x="2050" y="464"/>
                </a:lnTo>
                <a:lnTo>
                  <a:pt x="2076" y="510"/>
                </a:lnTo>
                <a:lnTo>
                  <a:pt x="2067" y="549"/>
                </a:lnTo>
                <a:lnTo>
                  <a:pt x="2067" y="580"/>
                </a:lnTo>
                <a:lnTo>
                  <a:pt x="2032" y="606"/>
                </a:lnTo>
                <a:lnTo>
                  <a:pt x="1991" y="613"/>
                </a:lnTo>
                <a:lnTo>
                  <a:pt x="1960" y="584"/>
                </a:lnTo>
                <a:lnTo>
                  <a:pt x="1964" y="556"/>
                </a:lnTo>
                <a:lnTo>
                  <a:pt x="1973" y="539"/>
                </a:lnTo>
                <a:lnTo>
                  <a:pt x="1928" y="549"/>
                </a:lnTo>
                <a:lnTo>
                  <a:pt x="1883" y="531"/>
                </a:lnTo>
                <a:lnTo>
                  <a:pt x="1860" y="507"/>
                </a:lnTo>
                <a:lnTo>
                  <a:pt x="1875" y="464"/>
                </a:lnTo>
                <a:lnTo>
                  <a:pt x="1866" y="462"/>
                </a:lnTo>
                <a:lnTo>
                  <a:pt x="1875" y="457"/>
                </a:lnTo>
                <a:lnTo>
                  <a:pt x="1878" y="453"/>
                </a:lnTo>
                <a:lnTo>
                  <a:pt x="1355" y="453"/>
                </a:lnTo>
                <a:lnTo>
                  <a:pt x="1326" y="478"/>
                </a:lnTo>
                <a:lnTo>
                  <a:pt x="1282" y="500"/>
                </a:lnTo>
                <a:lnTo>
                  <a:pt x="1237" y="486"/>
                </a:lnTo>
                <a:lnTo>
                  <a:pt x="1225" y="462"/>
                </a:lnTo>
                <a:lnTo>
                  <a:pt x="1225" y="433"/>
                </a:lnTo>
                <a:lnTo>
                  <a:pt x="1230" y="429"/>
                </a:lnTo>
                <a:lnTo>
                  <a:pt x="1121" y="429"/>
                </a:lnTo>
                <a:lnTo>
                  <a:pt x="1085" y="433"/>
                </a:lnTo>
                <a:lnTo>
                  <a:pt x="1055" y="486"/>
                </a:lnTo>
                <a:lnTo>
                  <a:pt x="1037" y="525"/>
                </a:lnTo>
                <a:lnTo>
                  <a:pt x="1025" y="560"/>
                </a:lnTo>
                <a:lnTo>
                  <a:pt x="969" y="549"/>
                </a:lnTo>
                <a:lnTo>
                  <a:pt x="935" y="525"/>
                </a:lnTo>
                <a:lnTo>
                  <a:pt x="930" y="464"/>
                </a:lnTo>
                <a:lnTo>
                  <a:pt x="907" y="404"/>
                </a:lnTo>
                <a:lnTo>
                  <a:pt x="875" y="370"/>
                </a:lnTo>
                <a:lnTo>
                  <a:pt x="891" y="347"/>
                </a:lnTo>
                <a:lnTo>
                  <a:pt x="858" y="295"/>
                </a:lnTo>
                <a:lnTo>
                  <a:pt x="830" y="276"/>
                </a:lnTo>
                <a:lnTo>
                  <a:pt x="796" y="299"/>
                </a:lnTo>
                <a:lnTo>
                  <a:pt x="746" y="274"/>
                </a:lnTo>
                <a:lnTo>
                  <a:pt x="714" y="291"/>
                </a:lnTo>
                <a:lnTo>
                  <a:pt x="692" y="309"/>
                </a:lnTo>
                <a:lnTo>
                  <a:pt x="630" y="323"/>
                </a:lnTo>
                <a:lnTo>
                  <a:pt x="594" y="358"/>
                </a:lnTo>
                <a:lnTo>
                  <a:pt x="664" y="365"/>
                </a:lnTo>
                <a:lnTo>
                  <a:pt x="728" y="387"/>
                </a:lnTo>
                <a:lnTo>
                  <a:pt x="753" y="422"/>
                </a:lnTo>
                <a:lnTo>
                  <a:pt x="796" y="457"/>
                </a:lnTo>
                <a:lnTo>
                  <a:pt x="800" y="514"/>
                </a:lnTo>
                <a:lnTo>
                  <a:pt x="785" y="570"/>
                </a:lnTo>
                <a:lnTo>
                  <a:pt x="746" y="584"/>
                </a:lnTo>
                <a:lnTo>
                  <a:pt x="701" y="549"/>
                </a:lnTo>
                <a:lnTo>
                  <a:pt x="616" y="545"/>
                </a:lnTo>
                <a:lnTo>
                  <a:pt x="616" y="521"/>
                </a:lnTo>
                <a:lnTo>
                  <a:pt x="692" y="507"/>
                </a:lnTo>
                <a:lnTo>
                  <a:pt x="696" y="474"/>
                </a:lnTo>
                <a:lnTo>
                  <a:pt x="687" y="462"/>
                </a:lnTo>
                <a:lnTo>
                  <a:pt x="662" y="493"/>
                </a:lnTo>
                <a:lnTo>
                  <a:pt x="625" y="469"/>
                </a:lnTo>
                <a:lnTo>
                  <a:pt x="675" y="436"/>
                </a:lnTo>
                <a:lnTo>
                  <a:pt x="701" y="464"/>
                </a:lnTo>
                <a:lnTo>
                  <a:pt x="662" y="433"/>
                </a:lnTo>
                <a:lnTo>
                  <a:pt x="616" y="433"/>
                </a:lnTo>
                <a:lnTo>
                  <a:pt x="585" y="457"/>
                </a:lnTo>
                <a:lnTo>
                  <a:pt x="589" y="493"/>
                </a:lnTo>
                <a:lnTo>
                  <a:pt x="589" y="539"/>
                </a:lnTo>
                <a:lnTo>
                  <a:pt x="580" y="575"/>
                </a:lnTo>
                <a:lnTo>
                  <a:pt x="589" y="610"/>
                </a:lnTo>
                <a:lnTo>
                  <a:pt x="544" y="580"/>
                </a:lnTo>
                <a:lnTo>
                  <a:pt x="526" y="601"/>
                </a:lnTo>
                <a:lnTo>
                  <a:pt x="508" y="579"/>
                </a:lnTo>
                <a:lnTo>
                  <a:pt x="526" y="543"/>
                </a:lnTo>
                <a:lnTo>
                  <a:pt x="485" y="556"/>
                </a:lnTo>
                <a:lnTo>
                  <a:pt x="464" y="584"/>
                </a:lnTo>
                <a:lnTo>
                  <a:pt x="433" y="613"/>
                </a:lnTo>
                <a:lnTo>
                  <a:pt x="433" y="641"/>
                </a:lnTo>
                <a:lnTo>
                  <a:pt x="383" y="641"/>
                </a:lnTo>
                <a:lnTo>
                  <a:pt x="364" y="659"/>
                </a:lnTo>
                <a:lnTo>
                  <a:pt x="383" y="706"/>
                </a:lnTo>
                <a:lnTo>
                  <a:pt x="435" y="729"/>
                </a:lnTo>
                <a:lnTo>
                  <a:pt x="464" y="747"/>
                </a:lnTo>
                <a:lnTo>
                  <a:pt x="458" y="789"/>
                </a:lnTo>
                <a:lnTo>
                  <a:pt x="496" y="779"/>
                </a:lnTo>
                <a:lnTo>
                  <a:pt x="500" y="741"/>
                </a:lnTo>
                <a:lnTo>
                  <a:pt x="557" y="741"/>
                </a:lnTo>
                <a:lnTo>
                  <a:pt x="594" y="706"/>
                </a:lnTo>
                <a:lnTo>
                  <a:pt x="598" y="671"/>
                </a:lnTo>
                <a:lnTo>
                  <a:pt x="594" y="606"/>
                </a:lnTo>
                <a:lnTo>
                  <a:pt x="616" y="563"/>
                </a:lnTo>
                <a:lnTo>
                  <a:pt x="648" y="539"/>
                </a:lnTo>
                <a:lnTo>
                  <a:pt x="696" y="560"/>
                </a:lnTo>
                <a:lnTo>
                  <a:pt x="751" y="584"/>
                </a:lnTo>
                <a:lnTo>
                  <a:pt x="782" y="606"/>
                </a:lnTo>
                <a:lnTo>
                  <a:pt x="808" y="641"/>
                </a:lnTo>
                <a:lnTo>
                  <a:pt x="848" y="659"/>
                </a:lnTo>
                <a:lnTo>
                  <a:pt x="862" y="706"/>
                </a:lnTo>
                <a:lnTo>
                  <a:pt x="867" y="733"/>
                </a:lnTo>
                <a:lnTo>
                  <a:pt x="907" y="761"/>
                </a:lnTo>
                <a:lnTo>
                  <a:pt x="875" y="794"/>
                </a:lnTo>
                <a:lnTo>
                  <a:pt x="826" y="794"/>
                </a:lnTo>
                <a:lnTo>
                  <a:pt x="769" y="815"/>
                </a:lnTo>
                <a:lnTo>
                  <a:pt x="728" y="839"/>
                </a:lnTo>
                <a:lnTo>
                  <a:pt x="664" y="864"/>
                </a:lnTo>
                <a:lnTo>
                  <a:pt x="616" y="904"/>
                </a:lnTo>
                <a:lnTo>
                  <a:pt x="567" y="935"/>
                </a:lnTo>
                <a:lnTo>
                  <a:pt x="557" y="966"/>
                </a:lnTo>
                <a:lnTo>
                  <a:pt x="557" y="991"/>
                </a:lnTo>
                <a:lnTo>
                  <a:pt x="526" y="1015"/>
                </a:lnTo>
                <a:lnTo>
                  <a:pt x="530" y="1044"/>
                </a:lnTo>
                <a:lnTo>
                  <a:pt x="491" y="1079"/>
                </a:lnTo>
                <a:lnTo>
                  <a:pt x="491" y="1123"/>
                </a:lnTo>
                <a:lnTo>
                  <a:pt x="512" y="1158"/>
                </a:lnTo>
                <a:lnTo>
                  <a:pt x="500" y="1185"/>
                </a:lnTo>
                <a:lnTo>
                  <a:pt x="458" y="1171"/>
                </a:lnTo>
                <a:lnTo>
                  <a:pt x="451" y="1123"/>
                </a:lnTo>
                <a:lnTo>
                  <a:pt x="410" y="1100"/>
                </a:lnTo>
                <a:lnTo>
                  <a:pt x="378" y="1107"/>
                </a:lnTo>
                <a:lnTo>
                  <a:pt x="357" y="1140"/>
                </a:lnTo>
                <a:lnTo>
                  <a:pt x="316" y="1123"/>
                </a:lnTo>
                <a:lnTo>
                  <a:pt x="275" y="1123"/>
                </a:lnTo>
                <a:lnTo>
                  <a:pt x="230" y="1154"/>
                </a:lnTo>
                <a:lnTo>
                  <a:pt x="217" y="1185"/>
                </a:lnTo>
                <a:lnTo>
                  <a:pt x="205" y="1216"/>
                </a:lnTo>
                <a:lnTo>
                  <a:pt x="194" y="1267"/>
                </a:lnTo>
                <a:lnTo>
                  <a:pt x="230" y="1298"/>
                </a:lnTo>
                <a:lnTo>
                  <a:pt x="267" y="1274"/>
                </a:lnTo>
                <a:lnTo>
                  <a:pt x="312" y="1274"/>
                </a:lnTo>
                <a:lnTo>
                  <a:pt x="316" y="1316"/>
                </a:lnTo>
                <a:lnTo>
                  <a:pt x="289" y="1343"/>
                </a:lnTo>
                <a:lnTo>
                  <a:pt x="342" y="1352"/>
                </a:lnTo>
                <a:lnTo>
                  <a:pt x="364" y="1362"/>
                </a:lnTo>
                <a:lnTo>
                  <a:pt x="378" y="1401"/>
                </a:lnTo>
                <a:lnTo>
                  <a:pt x="423" y="1415"/>
                </a:lnTo>
                <a:lnTo>
                  <a:pt x="473" y="1448"/>
                </a:lnTo>
                <a:lnTo>
                  <a:pt x="508" y="1429"/>
                </a:lnTo>
                <a:lnTo>
                  <a:pt x="589" y="1448"/>
                </a:lnTo>
                <a:lnTo>
                  <a:pt x="651" y="1451"/>
                </a:lnTo>
                <a:lnTo>
                  <a:pt x="741" y="1489"/>
                </a:lnTo>
                <a:lnTo>
                  <a:pt x="753" y="1521"/>
                </a:lnTo>
                <a:lnTo>
                  <a:pt x="808" y="1557"/>
                </a:lnTo>
                <a:lnTo>
                  <a:pt x="835" y="1606"/>
                </a:lnTo>
                <a:lnTo>
                  <a:pt x="898" y="1631"/>
                </a:lnTo>
                <a:lnTo>
                  <a:pt x="951" y="1637"/>
                </a:lnTo>
                <a:lnTo>
                  <a:pt x="1010" y="1679"/>
                </a:lnTo>
                <a:lnTo>
                  <a:pt x="1082" y="1679"/>
                </a:lnTo>
                <a:lnTo>
                  <a:pt x="1085" y="1715"/>
                </a:lnTo>
                <a:lnTo>
                  <a:pt x="1085" y="1750"/>
                </a:lnTo>
                <a:lnTo>
                  <a:pt x="1055" y="1785"/>
                </a:lnTo>
                <a:lnTo>
                  <a:pt x="1046" y="1829"/>
                </a:lnTo>
                <a:lnTo>
                  <a:pt x="1037" y="1874"/>
                </a:lnTo>
                <a:lnTo>
                  <a:pt x="996" y="1917"/>
                </a:lnTo>
                <a:lnTo>
                  <a:pt x="942" y="1942"/>
                </a:lnTo>
                <a:lnTo>
                  <a:pt x="892" y="1948"/>
                </a:lnTo>
                <a:lnTo>
                  <a:pt x="912" y="1983"/>
                </a:lnTo>
                <a:lnTo>
                  <a:pt x="867" y="2027"/>
                </a:lnTo>
                <a:lnTo>
                  <a:pt x="830" y="2062"/>
                </a:lnTo>
                <a:lnTo>
                  <a:pt x="785" y="2084"/>
                </a:lnTo>
                <a:lnTo>
                  <a:pt x="746" y="2136"/>
                </a:lnTo>
                <a:lnTo>
                  <a:pt x="714" y="2171"/>
                </a:lnTo>
                <a:lnTo>
                  <a:pt x="675" y="2192"/>
                </a:lnTo>
                <a:lnTo>
                  <a:pt x="648" y="2225"/>
                </a:lnTo>
                <a:lnTo>
                  <a:pt x="625" y="2256"/>
                </a:lnTo>
                <a:lnTo>
                  <a:pt x="598" y="2287"/>
                </a:lnTo>
                <a:lnTo>
                  <a:pt x="607" y="2317"/>
                </a:lnTo>
                <a:lnTo>
                  <a:pt x="585" y="2342"/>
                </a:lnTo>
                <a:lnTo>
                  <a:pt x="548" y="2298"/>
                </a:lnTo>
                <a:lnTo>
                  <a:pt x="503" y="2263"/>
                </a:lnTo>
                <a:lnTo>
                  <a:pt x="491" y="2216"/>
                </a:lnTo>
                <a:lnTo>
                  <a:pt x="491" y="2171"/>
                </a:lnTo>
                <a:lnTo>
                  <a:pt x="485" y="2122"/>
                </a:lnTo>
                <a:lnTo>
                  <a:pt x="503" y="2051"/>
                </a:lnTo>
                <a:lnTo>
                  <a:pt x="508" y="1983"/>
                </a:lnTo>
                <a:lnTo>
                  <a:pt x="500" y="1921"/>
                </a:lnTo>
                <a:lnTo>
                  <a:pt x="485" y="1874"/>
                </a:lnTo>
                <a:lnTo>
                  <a:pt x="433" y="1829"/>
                </a:lnTo>
                <a:lnTo>
                  <a:pt x="383" y="1794"/>
                </a:lnTo>
                <a:lnTo>
                  <a:pt x="342" y="1747"/>
                </a:lnTo>
                <a:lnTo>
                  <a:pt x="333" y="1688"/>
                </a:lnTo>
                <a:lnTo>
                  <a:pt x="357" y="1648"/>
                </a:lnTo>
                <a:lnTo>
                  <a:pt x="357" y="1613"/>
                </a:lnTo>
                <a:lnTo>
                  <a:pt x="383" y="1552"/>
                </a:lnTo>
                <a:lnTo>
                  <a:pt x="414" y="1506"/>
                </a:lnTo>
                <a:lnTo>
                  <a:pt x="458" y="1479"/>
                </a:lnTo>
                <a:lnTo>
                  <a:pt x="478" y="1451"/>
                </a:lnTo>
                <a:lnTo>
                  <a:pt x="423" y="1439"/>
                </a:lnTo>
                <a:lnTo>
                  <a:pt x="387" y="1448"/>
                </a:lnTo>
                <a:lnTo>
                  <a:pt x="351" y="1435"/>
                </a:lnTo>
                <a:lnTo>
                  <a:pt x="307" y="1408"/>
                </a:lnTo>
                <a:lnTo>
                  <a:pt x="262" y="1377"/>
                </a:lnTo>
                <a:lnTo>
                  <a:pt x="235" y="1342"/>
                </a:lnTo>
                <a:lnTo>
                  <a:pt x="217" y="1333"/>
                </a:lnTo>
                <a:lnTo>
                  <a:pt x="191" y="1343"/>
                </a:lnTo>
                <a:lnTo>
                  <a:pt x="146" y="1323"/>
                </a:lnTo>
                <a:lnTo>
                  <a:pt x="110" y="1291"/>
                </a:lnTo>
                <a:lnTo>
                  <a:pt x="96" y="1267"/>
                </a:lnTo>
                <a:lnTo>
                  <a:pt x="96" y="1220"/>
                </a:lnTo>
                <a:lnTo>
                  <a:pt x="89" y="1196"/>
                </a:lnTo>
                <a:lnTo>
                  <a:pt x="46" y="1175"/>
                </a:lnTo>
                <a:lnTo>
                  <a:pt x="46" y="1193"/>
                </a:lnTo>
                <a:lnTo>
                  <a:pt x="66" y="1224"/>
                </a:lnTo>
                <a:lnTo>
                  <a:pt x="73" y="1256"/>
                </a:lnTo>
                <a:lnTo>
                  <a:pt x="33" y="1234"/>
                </a:lnTo>
                <a:lnTo>
                  <a:pt x="12" y="1215"/>
                </a:lnTo>
                <a:lnTo>
                  <a:pt x="1" y="1179"/>
                </a:lnTo>
                <a:lnTo>
                  <a:pt x="7" y="1119"/>
                </a:lnTo>
                <a:lnTo>
                  <a:pt x="0" y="1048"/>
                </a:lnTo>
                <a:lnTo>
                  <a:pt x="7" y="956"/>
                </a:lnTo>
                <a:lnTo>
                  <a:pt x="33" y="815"/>
                </a:lnTo>
                <a:lnTo>
                  <a:pt x="91" y="676"/>
                </a:lnTo>
                <a:lnTo>
                  <a:pt x="182" y="514"/>
                </a:lnTo>
                <a:lnTo>
                  <a:pt x="250" y="401"/>
                </a:lnTo>
                <a:lnTo>
                  <a:pt x="351" y="276"/>
                </a:lnTo>
                <a:lnTo>
                  <a:pt x="435" y="203"/>
                </a:lnTo>
              </a:path>
            </a:pathLst>
          </a:custGeom>
          <a:solidFill>
            <a:srgbClr val="CCFFCC">
              <a:alpha val="50195"/>
            </a:srgb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699" b="0">
              <a:solidFill>
                <a:prstClr val="black"/>
              </a:solidFill>
              <a:latin typeface="Calibri"/>
              <a:ea typeface="宋体" panose="02010600030101010101" pitchFamily="2" charset="-122"/>
            </a:endParaRPr>
          </a:p>
        </p:txBody>
      </p:sp>
      <p:sp>
        <p:nvSpPr>
          <p:cNvPr id="5" name="Line 4"/>
          <p:cNvSpPr>
            <a:spLocks noChangeShapeType="1"/>
          </p:cNvSpPr>
          <p:nvPr userDrawn="1"/>
        </p:nvSpPr>
        <p:spPr bwMode="auto">
          <a:xfrm>
            <a:off x="4763" y="6554788"/>
            <a:ext cx="9137650"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699" b="0">
              <a:solidFill>
                <a:prstClr val="black"/>
              </a:solidFill>
              <a:latin typeface="Calibri"/>
              <a:ea typeface="宋体" panose="02010600030101010101" pitchFamily="2" charset="-122"/>
            </a:endParaRPr>
          </a:p>
        </p:txBody>
      </p:sp>
      <p:sp>
        <p:nvSpPr>
          <p:cNvPr id="6" name="Line 5"/>
          <p:cNvSpPr>
            <a:spLocks noChangeShapeType="1"/>
          </p:cNvSpPr>
          <p:nvPr userDrawn="1"/>
        </p:nvSpPr>
        <p:spPr bwMode="auto">
          <a:xfrm>
            <a:off x="4763" y="765175"/>
            <a:ext cx="9137650" cy="0"/>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699" b="0">
              <a:solidFill>
                <a:prstClr val="black"/>
              </a:solidFill>
              <a:latin typeface="Calibri"/>
              <a:ea typeface="宋体" panose="02010600030101010101" pitchFamily="2" charset="-122"/>
            </a:endParaRPr>
          </a:p>
        </p:txBody>
      </p:sp>
      <p:graphicFrame>
        <p:nvGraphicFramePr>
          <p:cNvPr id="7" name="Object 7"/>
          <p:cNvGraphicFramePr>
            <a:graphicFrameLocks noChangeAspect="1"/>
          </p:cNvGraphicFramePr>
          <p:nvPr userDrawn="1"/>
        </p:nvGraphicFramePr>
        <p:xfrm>
          <a:off x="0" y="1"/>
          <a:ext cx="9144000" cy="741363"/>
        </p:xfrm>
        <a:graphic>
          <a:graphicData uri="http://schemas.openxmlformats.org/presentationml/2006/ole">
            <mc:AlternateContent xmlns:mc="http://schemas.openxmlformats.org/markup-compatibility/2006">
              <mc:Choice xmlns:v="urn:schemas-microsoft-com:vml" Requires="v">
                <p:oleObj name="Image" r:id="rId2" imgW="13320635" imgH="1079365" progId="">
                  <p:embed/>
                </p:oleObj>
              </mc:Choice>
              <mc:Fallback>
                <p:oleObj name="Image" r:id="rId2" imgW="13320635" imgH="1079365" progId="">
                  <p:embed/>
                  <p:pic>
                    <p:nvPicPr>
                      <p:cNvPr id="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580188"/>
            <a:ext cx="9144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6" name="Rectangle 7"/>
          <p:cNvSpPr>
            <a:spLocks noGrp="1" noChangeArrowheads="1"/>
          </p:cNvSpPr>
          <p:nvPr>
            <p:ph type="ctrTitle"/>
          </p:nvPr>
        </p:nvSpPr>
        <p:spPr>
          <a:xfrm>
            <a:off x="696913" y="1700214"/>
            <a:ext cx="7772400" cy="1470025"/>
          </a:xfrm>
        </p:spPr>
        <p:txBody>
          <a:bodyPr/>
          <a:lstStyle>
            <a:lvl1pPr algn="ctr">
              <a:defRPr sz="3964">
                <a:solidFill>
                  <a:srgbClr val="9900CC"/>
                </a:solidFill>
              </a:defRPr>
            </a:lvl1pPr>
          </a:lstStyle>
          <a:p>
            <a:pPr lvl="0"/>
            <a:r>
              <a:rPr lang="zh-CN" altLang="en-US" noProof="0"/>
              <a:t>单击此处编辑母版标题样式</a:t>
            </a:r>
          </a:p>
        </p:txBody>
      </p:sp>
      <p:sp>
        <p:nvSpPr>
          <p:cNvPr id="507907" name="AutoShape 8"/>
          <p:cNvSpPr>
            <a:spLocks noGrp="1" noChangeArrowheads="1"/>
          </p:cNvSpPr>
          <p:nvPr>
            <p:ph type="subTitle" idx="1"/>
          </p:nvPr>
        </p:nvSpPr>
        <p:spPr>
          <a:xfrm>
            <a:off x="900113" y="4005264"/>
            <a:ext cx="7345362" cy="1752600"/>
          </a:xfrm>
          <a:prstGeom prst="roundRect">
            <a:avLst>
              <a:gd name="adj" fmla="val 9412"/>
            </a:avLst>
          </a:prstGeom>
          <a:extLst>
            <a:ext uri="{909E8E84-426E-40DD-AFC4-6F175D3DCCD1}">
              <a14:hiddenFill xmlns:a14="http://schemas.microsoft.com/office/drawing/2010/main">
                <a:solidFill>
                  <a:srgbClr val="D8F1D7"/>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0" indent="0" algn="ctr">
              <a:lnSpc>
                <a:spcPct val="90000"/>
              </a:lnSpc>
              <a:spcBef>
                <a:spcPct val="15000"/>
              </a:spcBef>
              <a:buSzPct val="90000"/>
              <a:buFont typeface="Wingdings" panose="05000000000000000000" pitchFamily="2" charset="2"/>
              <a:buNone/>
              <a:defRPr sz="3209">
                <a:solidFill>
                  <a:srgbClr val="000000"/>
                </a:solidFill>
                <a:latin typeface="CMU Typewriter Text" pitchFamily="49" charset="0"/>
                <a:ea typeface="文鼎ＰＬ简中楷" pitchFamily="2" charset="-122"/>
              </a:defRPr>
            </a:lvl1pPr>
          </a:lstStyle>
          <a:p>
            <a:pPr lvl="0"/>
            <a:r>
              <a:rPr lang="zh-CN" altLang="en-US" noProof="0"/>
              <a:t>单击此处编辑母版副标题样式</a:t>
            </a:r>
          </a:p>
        </p:txBody>
      </p:sp>
    </p:spTree>
    <p:extLst>
      <p:ext uri="{BB962C8B-B14F-4D97-AF65-F5344CB8AC3E}">
        <p14:creationId xmlns:p14="http://schemas.microsoft.com/office/powerpoint/2010/main" val="322062791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47C6E98C-4601-47B0-B566-86B703EBC40A}" type="datetime1">
              <a:rPr lang="en-US" altLang="zh-CN" smtClean="0"/>
              <a:pPr>
                <a:defRPr/>
              </a:pPr>
              <a:t>5/25/2021</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2BAAB2DD-6E80-468E-8D8E-7F533F9D2062}" type="slidenum">
              <a:rPr lang="zh-CN" altLang="en-US"/>
              <a:pPr>
                <a:defRPr/>
              </a:pPr>
              <a:t>‹#›</a:t>
            </a:fld>
            <a:endParaRPr lang="en-US" altLang="zh-CN"/>
          </a:p>
        </p:txBody>
      </p:sp>
    </p:spTree>
    <p:extLst>
      <p:ext uri="{BB962C8B-B14F-4D97-AF65-F5344CB8AC3E}">
        <p14:creationId xmlns:p14="http://schemas.microsoft.com/office/powerpoint/2010/main" val="429451950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EC6D3B4E-CE6A-4186-ACBA-69C759E62DA4}" type="datetime1">
              <a:rPr lang="en-US" altLang="zh-CN" smtClean="0"/>
              <a:pPr>
                <a:defRPr/>
              </a:pPr>
              <a:t>5/25/2021</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827B4411-40B1-412D-B8A5-3AEA5E1D2504}" type="slidenum">
              <a:rPr lang="zh-CN" altLang="en-US"/>
              <a:pPr>
                <a:defRPr/>
              </a:pPr>
              <a:t>‹#›</a:t>
            </a:fld>
            <a:endParaRPr lang="en-US" altLang="zh-CN"/>
          </a:p>
        </p:txBody>
      </p:sp>
    </p:spTree>
    <p:extLst>
      <p:ext uri="{BB962C8B-B14F-4D97-AF65-F5344CB8AC3E}">
        <p14:creationId xmlns:p14="http://schemas.microsoft.com/office/powerpoint/2010/main" val="158688370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79388" y="1125538"/>
            <a:ext cx="4351337" cy="5327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3125" y="1125538"/>
            <a:ext cx="4352925" cy="53276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2DD76F17-8D93-4013-B363-A475CDD2A22A}" type="datetime1">
              <a:rPr lang="en-US" altLang="zh-CN" smtClean="0"/>
              <a:pPr>
                <a:defRPr/>
              </a:pPr>
              <a:t>5/25/2021</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4765E853-F589-4A2A-98CB-AE3689828A34}" type="slidenum">
              <a:rPr lang="zh-CN" altLang="en-US"/>
              <a:pPr>
                <a:defRPr/>
              </a:pPr>
              <a:t>‹#›</a:t>
            </a:fld>
            <a:endParaRPr lang="en-US" altLang="zh-CN"/>
          </a:p>
        </p:txBody>
      </p:sp>
    </p:spTree>
    <p:extLst>
      <p:ext uri="{BB962C8B-B14F-4D97-AF65-F5344CB8AC3E}">
        <p14:creationId xmlns:p14="http://schemas.microsoft.com/office/powerpoint/2010/main" val="88936447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82F59D59-D069-45D1-A983-217F3241DC1B}" type="datetime1">
              <a:rPr lang="en-US" altLang="zh-CN" smtClean="0"/>
              <a:pPr>
                <a:defRPr/>
              </a:pPr>
              <a:t>5/25/2021</a:t>
            </a:fld>
            <a:endParaRPr lang="en-US" altLang="zh-CN"/>
          </a:p>
        </p:txBody>
      </p:sp>
      <p:sp>
        <p:nvSpPr>
          <p:cNvPr id="8"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9" name="Rectangle 10"/>
          <p:cNvSpPr>
            <a:spLocks noGrp="1" noChangeArrowheads="1"/>
          </p:cNvSpPr>
          <p:nvPr>
            <p:ph type="sldNum" sz="quarter" idx="12"/>
          </p:nvPr>
        </p:nvSpPr>
        <p:spPr>
          <a:ln/>
        </p:spPr>
        <p:txBody>
          <a:bodyPr/>
          <a:lstStyle>
            <a:lvl1pPr>
              <a:defRPr/>
            </a:lvl1pPr>
          </a:lstStyle>
          <a:p>
            <a:pPr>
              <a:defRPr/>
            </a:pPr>
            <a:fld id="{74FF1958-436D-490D-A3BE-4F8C0AB24895}" type="slidenum">
              <a:rPr lang="zh-CN" altLang="en-US"/>
              <a:pPr>
                <a:defRPr/>
              </a:pPr>
              <a:t>‹#›</a:t>
            </a:fld>
            <a:endParaRPr lang="en-US" altLang="zh-CN"/>
          </a:p>
        </p:txBody>
      </p:sp>
    </p:spTree>
    <p:extLst>
      <p:ext uri="{BB962C8B-B14F-4D97-AF65-F5344CB8AC3E}">
        <p14:creationId xmlns:p14="http://schemas.microsoft.com/office/powerpoint/2010/main" val="178720752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29212392-CC85-43CA-AD9A-78BC937583BF}" type="datetime1">
              <a:rPr lang="en-US" altLang="zh-CN" smtClean="0"/>
              <a:pPr>
                <a:defRPr/>
              </a:pPr>
              <a:t>5/25/2021</a:t>
            </a:fld>
            <a:endParaRPr lang="en-US" altLang="zh-CN"/>
          </a:p>
        </p:txBody>
      </p:sp>
      <p:sp>
        <p:nvSpPr>
          <p:cNvPr id="4"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5" name="Rectangle 10"/>
          <p:cNvSpPr>
            <a:spLocks noGrp="1" noChangeArrowheads="1"/>
          </p:cNvSpPr>
          <p:nvPr>
            <p:ph type="sldNum" sz="quarter" idx="12"/>
          </p:nvPr>
        </p:nvSpPr>
        <p:spPr>
          <a:ln/>
        </p:spPr>
        <p:txBody>
          <a:bodyPr/>
          <a:lstStyle>
            <a:lvl1pPr>
              <a:defRPr/>
            </a:lvl1pPr>
          </a:lstStyle>
          <a:p>
            <a:pPr>
              <a:defRPr/>
            </a:pPr>
            <a:fld id="{81821CB9-0454-4ADD-B4DC-13A7B9EF5240}" type="slidenum">
              <a:rPr lang="zh-CN" altLang="en-US"/>
              <a:pPr>
                <a:defRPr/>
              </a:pPr>
              <a:t>‹#›</a:t>
            </a:fld>
            <a:endParaRPr lang="en-US" altLang="zh-CN"/>
          </a:p>
        </p:txBody>
      </p:sp>
    </p:spTree>
    <p:extLst>
      <p:ext uri="{BB962C8B-B14F-4D97-AF65-F5344CB8AC3E}">
        <p14:creationId xmlns:p14="http://schemas.microsoft.com/office/powerpoint/2010/main" val="32353671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9BEE2BA4-19F6-4D23-8FF9-5FD8710D6A30}" type="datetime1">
              <a:rPr lang="en-US" altLang="zh-CN" smtClean="0"/>
              <a:pPr>
                <a:defRPr/>
              </a:pPr>
              <a:t>5/25/2021</a:t>
            </a:fld>
            <a:endParaRPr lang="en-US" altLang="zh-CN"/>
          </a:p>
        </p:txBody>
      </p:sp>
      <p:sp>
        <p:nvSpPr>
          <p:cNvPr id="3"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4" name="Rectangle 10"/>
          <p:cNvSpPr>
            <a:spLocks noGrp="1" noChangeArrowheads="1"/>
          </p:cNvSpPr>
          <p:nvPr>
            <p:ph type="sldNum" sz="quarter" idx="12"/>
          </p:nvPr>
        </p:nvSpPr>
        <p:spPr>
          <a:ln/>
        </p:spPr>
        <p:txBody>
          <a:bodyPr/>
          <a:lstStyle>
            <a:lvl1pPr>
              <a:defRPr/>
            </a:lvl1pPr>
          </a:lstStyle>
          <a:p>
            <a:pPr>
              <a:defRPr/>
            </a:pPr>
            <a:fld id="{266864CC-9908-4A77-9278-950C3471AD1B}" type="slidenum">
              <a:rPr lang="zh-CN" altLang="en-US"/>
              <a:pPr>
                <a:defRPr/>
              </a:pPr>
              <a:t>‹#›</a:t>
            </a:fld>
            <a:endParaRPr lang="en-US" altLang="zh-CN"/>
          </a:p>
        </p:txBody>
      </p:sp>
    </p:spTree>
    <p:extLst>
      <p:ext uri="{BB962C8B-B14F-4D97-AF65-F5344CB8AC3E}">
        <p14:creationId xmlns:p14="http://schemas.microsoft.com/office/powerpoint/2010/main" val="343220893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B7E9ED0C-4A8E-42BC-9AD0-CDB3CA2BD60F}" type="datetime1">
              <a:rPr lang="en-US" altLang="zh-CN" smtClean="0"/>
              <a:pPr>
                <a:defRPr/>
              </a:pPr>
              <a:t>5/25/2021</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A2445EF8-1B1D-4BE5-8C8D-FFA366226DF2}" type="slidenum">
              <a:rPr lang="zh-CN" altLang="en-US"/>
              <a:pPr>
                <a:defRPr/>
              </a:pPr>
              <a:t>‹#›</a:t>
            </a:fld>
            <a:endParaRPr lang="en-US" altLang="zh-CN"/>
          </a:p>
        </p:txBody>
      </p:sp>
    </p:spTree>
    <p:extLst>
      <p:ext uri="{BB962C8B-B14F-4D97-AF65-F5344CB8AC3E}">
        <p14:creationId xmlns:p14="http://schemas.microsoft.com/office/powerpoint/2010/main" val="362265210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984F0785-E137-4352-9BDF-5D1F5B2F1C99}" type="datetime1">
              <a:rPr lang="en-US" altLang="zh-CN" smtClean="0"/>
              <a:pPr>
                <a:defRPr/>
              </a:pPr>
              <a:t>5/25/2021</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r>
              <a:rPr lang="zh-CN" altLang="en-US"/>
              <a:t>嵌入式系统及安全简介</a:t>
            </a: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5181442E-4E5D-49F8-A9DE-9AD7091F55B5}" type="slidenum">
              <a:rPr lang="zh-CN" altLang="en-US"/>
              <a:pPr>
                <a:defRPr/>
              </a:pPr>
              <a:t>‹#›</a:t>
            </a:fld>
            <a:endParaRPr lang="en-US" altLang="zh-CN"/>
          </a:p>
        </p:txBody>
      </p:sp>
    </p:spTree>
    <p:extLst>
      <p:ext uri="{BB962C8B-B14F-4D97-AF65-F5344CB8AC3E}">
        <p14:creationId xmlns:p14="http://schemas.microsoft.com/office/powerpoint/2010/main" val="8764316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2" descr="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6581775"/>
            <a:ext cx="9144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4" name="Rectangle 4"/>
          <p:cNvSpPr>
            <a:spLocks noGrp="1" noChangeArrowheads="1"/>
          </p:cNvSpPr>
          <p:nvPr>
            <p:ph type="body" idx="1"/>
          </p:nvPr>
        </p:nvSpPr>
        <p:spPr bwMode="auto">
          <a:xfrm>
            <a:off x="179388" y="1125538"/>
            <a:ext cx="8856662"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p:txBody>
      </p:sp>
      <p:sp>
        <p:nvSpPr>
          <p:cNvPr id="1028" name="Rectangle 7"/>
          <p:cNvSpPr>
            <a:spLocks noGrp="1" noChangeArrowheads="1"/>
          </p:cNvSpPr>
          <p:nvPr>
            <p:ph type="title"/>
          </p:nvPr>
        </p:nvSpPr>
        <p:spPr bwMode="auto">
          <a:xfrm>
            <a:off x="179388" y="322263"/>
            <a:ext cx="88566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Line 6"/>
          <p:cNvSpPr>
            <a:spLocks noChangeShapeType="1"/>
          </p:cNvSpPr>
          <p:nvPr userDrawn="1"/>
        </p:nvSpPr>
        <p:spPr bwMode="auto">
          <a:xfrm>
            <a:off x="4763" y="996950"/>
            <a:ext cx="9137650" cy="158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0" name="Line 7"/>
          <p:cNvSpPr>
            <a:spLocks noChangeShapeType="1"/>
          </p:cNvSpPr>
          <p:nvPr userDrawn="1"/>
        </p:nvSpPr>
        <p:spPr bwMode="auto">
          <a:xfrm>
            <a:off x="4763" y="6553200"/>
            <a:ext cx="9137650" cy="1588"/>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6888" name="Rectangle 8"/>
          <p:cNvSpPr>
            <a:spLocks noGrp="1" noChangeArrowheads="1"/>
          </p:cNvSpPr>
          <p:nvPr>
            <p:ph type="dt" sz="half" idx="2"/>
          </p:nvPr>
        </p:nvSpPr>
        <p:spPr bwMode="auto">
          <a:xfrm>
            <a:off x="179388" y="6597650"/>
            <a:ext cx="18716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0" fontAlgn="base" hangingPunct="0">
              <a:spcBef>
                <a:spcPct val="20000"/>
              </a:spcBef>
              <a:buClr>
                <a:schemeClr val="bg1"/>
              </a:buClr>
              <a:buSzTx/>
              <a:buFontTx/>
              <a:buNone/>
              <a:defRPr sz="1400">
                <a:solidFill>
                  <a:schemeClr val="bg1"/>
                </a:solidFill>
                <a:latin typeface="CMU Typewriter Text" pitchFamily="49" charset="0"/>
                <a:ea typeface="文鼎ＰＬ简中楷" pitchFamily="2" charset="-122"/>
              </a:defRPr>
            </a:lvl1pPr>
          </a:lstStyle>
          <a:p>
            <a:pPr>
              <a:defRPr/>
            </a:pPr>
            <a:fld id="{C21DDF2D-D46E-492C-A391-32843ABB8D4A}" type="datetime1">
              <a:rPr lang="en-US" altLang="zh-CN" smtClean="0"/>
              <a:pPr>
                <a:defRPr/>
              </a:pPr>
              <a:t>5/25/2021</a:t>
            </a:fld>
            <a:endParaRPr lang="en-US" altLang="zh-CN"/>
          </a:p>
        </p:txBody>
      </p:sp>
      <p:sp>
        <p:nvSpPr>
          <p:cNvPr id="506889" name="Rectangle 9"/>
          <p:cNvSpPr>
            <a:spLocks noGrp="1" noChangeArrowheads="1"/>
          </p:cNvSpPr>
          <p:nvPr>
            <p:ph type="ftr" sz="quarter" idx="3"/>
          </p:nvPr>
        </p:nvSpPr>
        <p:spPr bwMode="auto">
          <a:xfrm>
            <a:off x="2124075" y="6602413"/>
            <a:ext cx="5472113"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0" fontAlgn="base" hangingPunct="0">
              <a:spcBef>
                <a:spcPct val="20000"/>
              </a:spcBef>
              <a:buClr>
                <a:schemeClr val="bg1"/>
              </a:buClr>
              <a:buSzTx/>
              <a:buFontTx/>
              <a:buNone/>
              <a:defRPr sz="1400">
                <a:solidFill>
                  <a:schemeClr val="bg1"/>
                </a:solidFill>
                <a:latin typeface="CMU Typewriter Text" pitchFamily="49" charset="0"/>
                <a:ea typeface="文鼎ＰＬ简中楷" pitchFamily="2" charset="-122"/>
              </a:defRPr>
            </a:lvl1pPr>
          </a:lstStyle>
          <a:p>
            <a:pPr>
              <a:defRPr/>
            </a:pPr>
            <a:r>
              <a:rPr lang="zh-CN" altLang="en-US"/>
              <a:t>嵌入式系统及安全简介</a:t>
            </a:r>
            <a:endParaRPr lang="en-US" altLang="zh-CN"/>
          </a:p>
        </p:txBody>
      </p:sp>
      <p:sp>
        <p:nvSpPr>
          <p:cNvPr id="506890" name="Rectangle 10"/>
          <p:cNvSpPr>
            <a:spLocks noGrp="1" noChangeArrowheads="1"/>
          </p:cNvSpPr>
          <p:nvPr>
            <p:ph type="sldNum" sz="quarter" idx="4"/>
          </p:nvPr>
        </p:nvSpPr>
        <p:spPr bwMode="auto">
          <a:xfrm>
            <a:off x="7669213" y="6608763"/>
            <a:ext cx="1366837" cy="24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spcBef>
                <a:spcPct val="20000"/>
              </a:spcBef>
              <a:buClr>
                <a:schemeClr val="bg1"/>
              </a:buClr>
              <a:defRPr sz="1400" smtClean="0">
                <a:solidFill>
                  <a:schemeClr val="bg1"/>
                </a:solidFill>
                <a:latin typeface="CMU Typewriter Text" pitchFamily="49" charset="0"/>
                <a:ea typeface="文鼎ＰＬ简中楷" pitchFamily="2" charset="-122"/>
              </a:defRPr>
            </a:lvl1pPr>
          </a:lstStyle>
          <a:p>
            <a:pPr>
              <a:defRPr/>
            </a:pPr>
            <a:fld id="{714C45B0-E1F8-453B-8E25-43CD2516E527}" type="slidenum">
              <a:rPr lang="zh-CN" altLang="en-US"/>
              <a:pPr>
                <a:defRPr/>
              </a:pPr>
              <a:t>‹#›</a:t>
            </a:fld>
            <a:endParaRPr lang="en-US" altLang="zh-CN"/>
          </a:p>
        </p:txBody>
      </p:sp>
      <p:pic>
        <p:nvPicPr>
          <p:cNvPr id="1034" name="Picture 11" descr="SlideHead01副本"/>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40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506884">
                                            <p:txEl>
                                              <p:pRg st="0" end="0"/>
                                            </p:txEl>
                                          </p:spTgt>
                                        </p:tgtEl>
                                        <p:attrNameLst>
                                          <p:attrName>style.visibility</p:attrName>
                                        </p:attrNameLst>
                                      </p:cBhvr>
                                      <p:to>
                                        <p:strVal val="visible"/>
                                      </p:to>
                                    </p:set>
                                    <p:anim calcmode="lin" valueType="num">
                                      <p:cBhvr additive="base">
                                        <p:cTn id="7" dur="500" fill="hold"/>
                                        <p:tgtEl>
                                          <p:spTgt spid="50688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0688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06884">
                                            <p:txEl>
                                              <p:pRg st="1" end="1"/>
                                            </p:txEl>
                                          </p:spTgt>
                                        </p:tgtEl>
                                        <p:attrNameLst>
                                          <p:attrName>style.visibility</p:attrName>
                                        </p:attrNameLst>
                                      </p:cBhvr>
                                      <p:to>
                                        <p:strVal val="visible"/>
                                      </p:to>
                                    </p:set>
                                    <p:anim calcmode="lin" valueType="num">
                                      <p:cBhvr additive="base">
                                        <p:cTn id="11" dur="500" fill="hold"/>
                                        <p:tgtEl>
                                          <p:spTgt spid="506884">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0688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06884">
                                            <p:txEl>
                                              <p:pRg st="2" end="2"/>
                                            </p:txEl>
                                          </p:spTgt>
                                        </p:tgtEl>
                                        <p:attrNameLst>
                                          <p:attrName>style.visibility</p:attrName>
                                        </p:attrNameLst>
                                      </p:cBhvr>
                                      <p:to>
                                        <p:strVal val="visible"/>
                                      </p:to>
                                    </p:set>
                                    <p:anim calcmode="lin" valueType="num">
                                      <p:cBhvr additive="base">
                                        <p:cTn id="15" dur="500" fill="hold"/>
                                        <p:tgtEl>
                                          <p:spTgt spid="506884">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0688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4" grpId="0" build="p">
        <p:tmplLst>
          <p:tmpl lvl="1">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506884"/>
                        </p:tgtEl>
                        <p:attrNameLst>
                          <p:attrName>style.visibility</p:attrName>
                        </p:attrNameLst>
                      </p:cBhvr>
                      <p:to>
                        <p:strVal val="visible"/>
                      </p:to>
                    </p:set>
                    <p:anim calcmode="lin" valueType="num">
                      <p:cBhvr additive="base">
                        <p:cTn dur="500" fill="hold"/>
                        <p:tgtEl>
                          <p:spTgt spid="506884"/>
                        </p:tgtEl>
                        <p:attrNameLst>
                          <p:attrName>ppt_x</p:attrName>
                        </p:attrNameLst>
                      </p:cBhvr>
                      <p:tavLst>
                        <p:tav tm="0">
                          <p:val>
                            <p:strVal val="1+#ppt_w/2"/>
                          </p:val>
                        </p:tav>
                        <p:tav tm="100000">
                          <p:val>
                            <p:strVal val="#ppt_x"/>
                          </p:val>
                        </p:tav>
                      </p:tavLst>
                    </p:anim>
                    <p:anim calcmode="lin" valueType="num">
                      <p:cBhvr additive="base">
                        <p:cTn dur="500" fill="hold"/>
                        <p:tgtEl>
                          <p:spTgt spid="506884"/>
                        </p:tgtEl>
                        <p:attrNameLst>
                          <p:attrName>ppt_y</p:attrName>
                        </p:attrNameLst>
                      </p:cBhvr>
                      <p:tavLst>
                        <p:tav tm="0">
                          <p:val>
                            <p:strVal val="#ppt_y"/>
                          </p:val>
                        </p:tav>
                        <p:tav tm="100000">
                          <p:val>
                            <p:strVal val="#ppt_y"/>
                          </p:val>
                        </p:tav>
                      </p:tavLst>
                    </p:anim>
                  </p:childTnLst>
                </p:cTn>
              </p:par>
            </p:tnLst>
          </p:tmpl>
        </p:tmplLst>
      </p:bldP>
    </p:bldLst>
  </p:timing>
  <p:hf hdr="0"/>
  <p:txStyles>
    <p:titleStyle>
      <a:lvl1pPr algn="l" rtl="0" eaLnBrk="0" fontAlgn="base" hangingPunct="0">
        <a:spcBef>
          <a:spcPct val="0"/>
        </a:spcBef>
        <a:spcAft>
          <a:spcPct val="0"/>
        </a:spcAft>
        <a:defRPr sz="4000" b="1" kern="1200">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2pPr>
      <a:lvl3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3pPr>
      <a:lvl4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4pPr>
      <a:lvl5pPr algn="l" rtl="0" eaLnBrk="0" fontAlgn="base" hangingPunct="0">
        <a:spcBef>
          <a:spcPct val="0"/>
        </a:spcBef>
        <a:spcAft>
          <a:spcPct val="0"/>
        </a:spcAft>
        <a:defRPr sz="4000" b="1">
          <a:solidFill>
            <a:schemeClr val="tx1"/>
          </a:solidFill>
          <a:latin typeface="CMU Sans Serif" pitchFamily="50" charset="0"/>
          <a:ea typeface="文泉驿正黑" pitchFamily="2" charset="-122"/>
        </a:defRPr>
      </a:lvl5pPr>
      <a:lvl6pPr marL="457200" algn="l" rtl="0" fontAlgn="base">
        <a:spcBef>
          <a:spcPct val="0"/>
        </a:spcBef>
        <a:spcAft>
          <a:spcPct val="0"/>
        </a:spcAft>
        <a:defRPr sz="4000" b="1">
          <a:solidFill>
            <a:schemeClr val="tx1"/>
          </a:solidFill>
          <a:latin typeface="CMU Sans Serif" pitchFamily="50" charset="0"/>
          <a:ea typeface="文泉驿正黑" pitchFamily="2" charset="-122"/>
        </a:defRPr>
      </a:lvl6pPr>
      <a:lvl7pPr marL="914400" algn="l" rtl="0" fontAlgn="base">
        <a:spcBef>
          <a:spcPct val="0"/>
        </a:spcBef>
        <a:spcAft>
          <a:spcPct val="0"/>
        </a:spcAft>
        <a:defRPr sz="4000" b="1">
          <a:solidFill>
            <a:schemeClr val="tx1"/>
          </a:solidFill>
          <a:latin typeface="CMU Sans Serif" pitchFamily="50" charset="0"/>
          <a:ea typeface="文泉驿正黑" pitchFamily="2" charset="-122"/>
        </a:defRPr>
      </a:lvl7pPr>
      <a:lvl8pPr marL="1371600" algn="l" rtl="0" fontAlgn="base">
        <a:spcBef>
          <a:spcPct val="0"/>
        </a:spcBef>
        <a:spcAft>
          <a:spcPct val="0"/>
        </a:spcAft>
        <a:defRPr sz="4000" b="1">
          <a:solidFill>
            <a:schemeClr val="tx1"/>
          </a:solidFill>
          <a:latin typeface="CMU Sans Serif" pitchFamily="50" charset="0"/>
          <a:ea typeface="文泉驿正黑" pitchFamily="2" charset="-122"/>
        </a:defRPr>
      </a:lvl8pPr>
      <a:lvl9pPr marL="1828800" algn="l" rtl="0" fontAlgn="base">
        <a:spcBef>
          <a:spcPct val="0"/>
        </a:spcBef>
        <a:spcAft>
          <a:spcPct val="0"/>
        </a:spcAft>
        <a:defRPr sz="4000" b="1">
          <a:solidFill>
            <a:schemeClr val="tx1"/>
          </a:solidFill>
          <a:latin typeface="CMU Sans Serif" pitchFamily="50" charset="0"/>
          <a:ea typeface="文泉驿正黑" pitchFamily="2" charset="-122"/>
        </a:defRPr>
      </a:lvl9pPr>
    </p:titleStyle>
    <p:bodyStyle>
      <a:lvl1pPr marL="342900" indent="-342900" algn="l" rtl="0" eaLnBrk="0" fontAlgn="ctr" hangingPunct="0">
        <a:spcBef>
          <a:spcPct val="20000"/>
        </a:spcBef>
        <a:spcAft>
          <a:spcPct val="0"/>
        </a:spcAft>
        <a:buClr>
          <a:srgbClr val="9900CC"/>
        </a:buClr>
        <a:buSzPct val="80000"/>
        <a:buFont typeface="Wingdings" panose="05000000000000000000" pitchFamily="2" charset="2"/>
        <a:buChar char="n"/>
        <a:defRPr sz="3200" b="1" kern="1200">
          <a:solidFill>
            <a:srgbClr val="9900CC"/>
          </a:solidFill>
          <a:latin typeface="+mn-lt"/>
          <a:ea typeface="+mn-ea"/>
          <a:cs typeface="+mn-cs"/>
        </a:defRPr>
      </a:lvl1pPr>
      <a:lvl2pPr marL="742950" indent="-285750" algn="l" rtl="0" eaLnBrk="0" fontAlgn="ctr" hangingPunct="0">
        <a:spcBef>
          <a:spcPct val="20000"/>
        </a:spcBef>
        <a:spcAft>
          <a:spcPct val="0"/>
        </a:spcAft>
        <a:buClr>
          <a:schemeClr val="tx1"/>
        </a:buClr>
        <a:buSzPct val="80000"/>
        <a:buFont typeface="Wingdings" panose="05000000000000000000" pitchFamily="2" charset="2"/>
        <a:buChar char="u"/>
        <a:defRPr kumimoji="1" sz="2800" b="1" kern="1200">
          <a:solidFill>
            <a:schemeClr val="tx1"/>
          </a:solidFill>
          <a:latin typeface="+mn-lt"/>
          <a:ea typeface="+mn-ea"/>
          <a:cs typeface="+mn-cs"/>
        </a:defRPr>
      </a:lvl2pPr>
      <a:lvl3pPr marL="1143000" indent="-228600" algn="l" rtl="0" eaLnBrk="0" fontAlgn="ctr" hangingPunct="0">
        <a:spcBef>
          <a:spcPct val="20000"/>
        </a:spcBef>
        <a:spcAft>
          <a:spcPct val="0"/>
        </a:spcAft>
        <a:buClr>
          <a:schemeClr val="tx1"/>
        </a:buClr>
        <a:buSzPct val="80000"/>
        <a:buFont typeface="Wingdings" panose="05000000000000000000" pitchFamily="2" charset="2"/>
        <a:buChar char="l"/>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Char char="•"/>
        <a:defRPr sz="2000"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 y="391228"/>
            <a:ext cx="9143999" cy="622801"/>
          </a:xfrm>
          <a:prstGeom prst="rect">
            <a:avLst/>
          </a:prstGeom>
        </p:spPr>
        <p:txBody>
          <a:bodyPr wrap="square" lIns="0" tIns="0" rIns="0" bIns="0" anchor="ctr" anchorCtr="0">
            <a:noAutofit/>
          </a:bodyPr>
          <a:lstStyle/>
          <a:p>
            <a:endParaRPr dirty="0"/>
          </a:p>
        </p:txBody>
      </p:sp>
      <p:sp>
        <p:nvSpPr>
          <p:cNvPr id="3" name="Holder 3"/>
          <p:cNvSpPr>
            <a:spLocks noGrp="1"/>
          </p:cNvSpPr>
          <p:nvPr>
            <p:ph type="body" idx="1"/>
          </p:nvPr>
        </p:nvSpPr>
        <p:spPr>
          <a:xfrm>
            <a:off x="0" y="1152051"/>
            <a:ext cx="9141721" cy="5413348"/>
          </a:xfrm>
          <a:prstGeom prst="rect">
            <a:avLst/>
          </a:prstGeom>
        </p:spPr>
        <p:txBody>
          <a:bodyPr wrap="square" lIns="0" tIns="0" rIns="0" bIns="0">
            <a:noAutofit/>
          </a:bodyPr>
          <a:lstStyle/>
          <a:p>
            <a:endParaRPr lang="en-US" dirty="0"/>
          </a:p>
          <a:p>
            <a:pPr lvl="1"/>
            <a:endParaRPr lang="en-US" dirty="0"/>
          </a:p>
          <a:p>
            <a:pPr lvl="2"/>
            <a:endParaRPr dirty="0"/>
          </a:p>
        </p:txBody>
      </p:sp>
      <p:sp>
        <p:nvSpPr>
          <p:cNvPr id="4" name="Holder 4"/>
          <p:cNvSpPr>
            <a:spLocks noGrp="1"/>
          </p:cNvSpPr>
          <p:nvPr>
            <p:ph type="ftr" sz="quarter" idx="5"/>
          </p:nvPr>
        </p:nvSpPr>
        <p:spPr>
          <a:xfrm>
            <a:off x="2113980" y="6604852"/>
            <a:ext cx="5390182" cy="276161"/>
          </a:xfrm>
          <a:prstGeom prst="rect">
            <a:avLst/>
          </a:prstGeom>
        </p:spPr>
        <p:txBody>
          <a:bodyPr wrap="square" lIns="0" tIns="0" rIns="0" bIns="0" anchor="ctr" anchorCtr="0">
            <a:noAutofit/>
          </a:bodyPr>
          <a:lstStyle>
            <a:lvl1pPr algn="ctr">
              <a:defRPr sz="1368" baseline="0">
                <a:solidFill>
                  <a:schemeClr val="bg1"/>
                </a:solidFill>
                <a:latin typeface="Times New Roman" panose="02020603050405020304" pitchFamily="18" charset="0"/>
                <a:ea typeface="楷体" panose="02010609060101010101" pitchFamily="49" charset="-122"/>
              </a:defRPr>
            </a:lvl1pPr>
          </a:lstStyle>
          <a:p>
            <a:pPr eaLnBrk="1" fontAlgn="auto" hangingPunct="1">
              <a:spcBef>
                <a:spcPts val="0"/>
              </a:spcBef>
              <a:spcAft>
                <a:spcPts val="0"/>
              </a:spcAft>
            </a:pPr>
            <a:r>
              <a:rPr lang="zh-CN" altLang="en-US" b="0">
                <a:solidFill>
                  <a:prstClr val="white"/>
                </a:solidFill>
              </a:rPr>
              <a:t>嵌入式系统及安全简介</a:t>
            </a:r>
            <a:endParaRPr lang="zh-CN" altLang="en-US" b="0" dirty="0">
              <a:solidFill>
                <a:prstClr val="white"/>
              </a:solidFill>
            </a:endParaRPr>
          </a:p>
        </p:txBody>
      </p:sp>
      <p:sp>
        <p:nvSpPr>
          <p:cNvPr id="5" name="Holder 5"/>
          <p:cNvSpPr>
            <a:spLocks noGrp="1"/>
          </p:cNvSpPr>
          <p:nvPr>
            <p:ph type="dt" sz="half" idx="6"/>
          </p:nvPr>
        </p:nvSpPr>
        <p:spPr>
          <a:xfrm>
            <a:off x="10860" y="6604852"/>
            <a:ext cx="2085401" cy="276161"/>
          </a:xfrm>
          <a:prstGeom prst="rect">
            <a:avLst/>
          </a:prstGeom>
        </p:spPr>
        <p:txBody>
          <a:bodyPr wrap="square" lIns="0" tIns="0" rIns="0" bIns="0" anchor="ctr" anchorCtr="0">
            <a:noAutofit/>
          </a:bodyPr>
          <a:lstStyle>
            <a:lvl1pPr algn="ctr">
              <a:defRPr sz="1368" baseline="0">
                <a:solidFill>
                  <a:schemeClr val="bg1"/>
                </a:solidFill>
                <a:latin typeface="Times New Roman" panose="02020603050405020304" pitchFamily="18" charset="0"/>
                <a:ea typeface="楷体" panose="02010609060101010101" pitchFamily="49" charset="-122"/>
              </a:defRPr>
            </a:lvl1pPr>
          </a:lstStyle>
          <a:p>
            <a:pPr eaLnBrk="1" fontAlgn="auto" hangingPunct="1">
              <a:spcBef>
                <a:spcPts val="0"/>
              </a:spcBef>
              <a:spcAft>
                <a:spcPts val="0"/>
              </a:spcAft>
            </a:pPr>
            <a:fld id="{36EBFBDA-D2D2-4F28-B746-7C078017B4B0}" type="datetime1">
              <a:rPr lang="en-US" altLang="zh-CN" b="0" smtClean="0">
                <a:solidFill>
                  <a:prstClr val="white"/>
                </a:solidFill>
              </a:rPr>
              <a:pPr eaLnBrk="1" fontAlgn="auto" hangingPunct="1">
                <a:spcBef>
                  <a:spcPts val="0"/>
                </a:spcBef>
                <a:spcAft>
                  <a:spcPts val="0"/>
                </a:spcAft>
              </a:pPr>
              <a:t>5/25/2021</a:t>
            </a:fld>
            <a:endParaRPr lang="en-US" b="0" dirty="0">
              <a:solidFill>
                <a:prstClr val="white"/>
              </a:solidFill>
            </a:endParaRPr>
          </a:p>
        </p:txBody>
      </p:sp>
      <p:sp>
        <p:nvSpPr>
          <p:cNvPr id="6" name="Holder 6"/>
          <p:cNvSpPr>
            <a:spLocks noGrp="1"/>
          </p:cNvSpPr>
          <p:nvPr>
            <p:ph type="sldNum" sz="quarter" idx="7"/>
          </p:nvPr>
        </p:nvSpPr>
        <p:spPr>
          <a:xfrm>
            <a:off x="7521880" y="6604852"/>
            <a:ext cx="1619841" cy="276161"/>
          </a:xfrm>
          <a:prstGeom prst="rect">
            <a:avLst/>
          </a:prstGeom>
        </p:spPr>
        <p:txBody>
          <a:bodyPr wrap="square" lIns="0" tIns="0" rIns="0" bIns="0" anchor="ctr" anchorCtr="0">
            <a:noAutofit/>
          </a:bodyPr>
          <a:lstStyle>
            <a:lvl1pPr algn="ctr">
              <a:defRPr sz="1368" baseline="0">
                <a:solidFill>
                  <a:schemeClr val="bg1"/>
                </a:solidFill>
                <a:latin typeface="Times New Roman" panose="02020603050405020304" pitchFamily="18" charset="0"/>
                <a:ea typeface="楷体" panose="02010609060101010101" pitchFamily="49" charset="-122"/>
              </a:defRPr>
            </a:lvl1pPr>
          </a:lstStyle>
          <a:p>
            <a:pPr marL="82534" eaLnBrk="1" fontAlgn="auto" hangingPunct="1">
              <a:spcBef>
                <a:spcPts val="0"/>
              </a:spcBef>
              <a:spcAft>
                <a:spcPts val="0"/>
              </a:spcAft>
            </a:pPr>
            <a:fld id="{81D60167-4931-47E6-BA6A-407CBD079E47}" type="slidenum">
              <a:rPr lang="en-US" altLang="zh-CN" b="0" spc="-9" smtClean="0">
                <a:solidFill>
                  <a:prstClr val="white"/>
                </a:solidFill>
                <a:cs typeface="Garamond"/>
              </a:rPr>
              <a:pPr marL="82534" eaLnBrk="1" fontAlgn="auto" hangingPunct="1">
                <a:spcBef>
                  <a:spcPts val="0"/>
                </a:spcBef>
                <a:spcAft>
                  <a:spcPts val="0"/>
                </a:spcAft>
              </a:pPr>
              <a:t>‹#›</a:t>
            </a:fld>
            <a:endParaRPr lang="zh-CN" altLang="en-US" b="0" dirty="0">
              <a:solidFill>
                <a:prstClr val="white"/>
              </a:solidFill>
              <a:cs typeface="Garamond"/>
            </a:endParaRPr>
          </a:p>
        </p:txBody>
      </p:sp>
      <p:sp>
        <p:nvSpPr>
          <p:cNvPr id="8" name="Line 6"/>
          <p:cNvSpPr>
            <a:spLocks noChangeShapeType="1"/>
          </p:cNvSpPr>
          <p:nvPr userDrawn="1"/>
        </p:nvSpPr>
        <p:spPr bwMode="auto">
          <a:xfrm>
            <a:off x="4073" y="1081631"/>
            <a:ext cx="9139927" cy="2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pic>
        <p:nvPicPr>
          <p:cNvPr id="9" name="Picture 11" descr="SlideHead01副本"/>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0" y="0"/>
            <a:ext cx="9144000" cy="37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6616359"/>
            <a:ext cx="9143999" cy="24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7"/>
          <p:cNvSpPr>
            <a:spLocks noChangeShapeType="1"/>
          </p:cNvSpPr>
          <p:nvPr userDrawn="1"/>
        </p:nvSpPr>
        <p:spPr bwMode="auto">
          <a:xfrm>
            <a:off x="4073" y="6590469"/>
            <a:ext cx="9137649" cy="819"/>
          </a:xfrm>
          <a:prstGeom prst="line">
            <a:avLst/>
          </a:prstGeom>
          <a:noFill/>
          <a:ln w="50800">
            <a:solidFill>
              <a:srgbClr val="00CC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fontAlgn="auto" hangingPunct="1">
              <a:spcBef>
                <a:spcPts val="0"/>
              </a:spcBef>
              <a:spcAft>
                <a:spcPts val="0"/>
              </a:spcAft>
            </a:pPr>
            <a:endParaRPr lang="zh-CN" altLang="en-US" sz="1539" b="0">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233352512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Lst>
  <p:hf hdr="0"/>
  <p:txStyles>
    <p:titleStyle>
      <a:lvl1pPr algn="l" defTabSz="781903" rtl="0" eaLnBrk="1" latinLnBrk="0" hangingPunct="1">
        <a:lnSpc>
          <a:spcPct val="90000"/>
        </a:lnSpc>
        <a:spcBef>
          <a:spcPct val="0"/>
        </a:spcBef>
        <a:buNone/>
        <a:defRPr sz="3762" kern="1200" baseline="0">
          <a:solidFill>
            <a:srgbClr val="0070C0"/>
          </a:solidFill>
          <a:latin typeface="Arial" panose="020B0604020202020204" pitchFamily="34" charset="0"/>
          <a:ea typeface="黑体" panose="02010609060101010101" pitchFamily="49" charset="-122"/>
          <a:cs typeface="+mj-cs"/>
        </a:defRPr>
      </a:lvl1pPr>
    </p:titleStyle>
    <p:bodyStyle>
      <a:lvl1pPr marL="195476" indent="-195476" algn="l" defTabSz="781903" rtl="0" eaLnBrk="1" latinLnBrk="0" hangingPunct="1">
        <a:lnSpc>
          <a:spcPct val="90000"/>
        </a:lnSpc>
        <a:spcBef>
          <a:spcPts val="855"/>
        </a:spcBef>
        <a:buFont typeface="Wingdings" panose="05000000000000000000" pitchFamily="2" charset="2"/>
        <a:buChar char="n"/>
        <a:defRPr sz="2736" kern="1200" baseline="0">
          <a:solidFill>
            <a:srgbClr val="0070C0"/>
          </a:solidFill>
          <a:latin typeface="Arial" panose="020B0604020202020204" pitchFamily="34" charset="0"/>
          <a:ea typeface="黑体" panose="02010609060101010101" pitchFamily="49" charset="-122"/>
          <a:cs typeface="+mn-cs"/>
        </a:defRPr>
      </a:lvl1pPr>
      <a:lvl2pPr marL="586428" indent="-195476" algn="l" defTabSz="781903" rtl="0" eaLnBrk="1" latinLnBrk="0" hangingPunct="1">
        <a:lnSpc>
          <a:spcPct val="90000"/>
        </a:lnSpc>
        <a:spcBef>
          <a:spcPts val="428"/>
        </a:spcBef>
        <a:buFont typeface="Wingdings" panose="05000000000000000000" pitchFamily="2" charset="2"/>
        <a:buChar char="u"/>
        <a:defRPr sz="2394" kern="1200" baseline="0">
          <a:solidFill>
            <a:schemeClr val="tx1"/>
          </a:solidFill>
          <a:latin typeface="Arial" panose="020B0604020202020204" pitchFamily="34" charset="0"/>
          <a:ea typeface="黑体" panose="02010609060101010101" pitchFamily="49" charset="-122"/>
          <a:cs typeface="+mn-cs"/>
        </a:defRPr>
      </a:lvl2pPr>
      <a:lvl3pPr marL="977379" indent="-195476" algn="l" defTabSz="781903" rtl="0" eaLnBrk="1" latinLnBrk="0" hangingPunct="1">
        <a:lnSpc>
          <a:spcPct val="90000"/>
        </a:lnSpc>
        <a:spcBef>
          <a:spcPts val="428"/>
        </a:spcBef>
        <a:buFont typeface="Wingdings" panose="05000000000000000000" pitchFamily="2" charset="2"/>
        <a:buChar char="l"/>
        <a:defRPr sz="2052" kern="1200" baseline="0">
          <a:solidFill>
            <a:schemeClr val="tx1"/>
          </a:solidFill>
          <a:latin typeface="Arial" panose="020B0604020202020204" pitchFamily="34" charset="0"/>
          <a:ea typeface="黑体" panose="02010609060101010101" pitchFamily="49" charset="-122"/>
          <a:cs typeface="+mn-cs"/>
        </a:defRPr>
      </a:lvl3pPr>
      <a:lvl4pPr marL="1368331" indent="-195476" algn="l" defTabSz="781903" rtl="0" eaLnBrk="1" latinLnBrk="0" hangingPunct="1">
        <a:lnSpc>
          <a:spcPct val="90000"/>
        </a:lnSpc>
        <a:spcBef>
          <a:spcPts val="428"/>
        </a:spcBef>
        <a:buFont typeface="Arial" panose="020B0604020202020204" pitchFamily="34" charset="0"/>
        <a:buChar char="•"/>
        <a:defRPr sz="1539" kern="1200">
          <a:solidFill>
            <a:schemeClr val="tx1"/>
          </a:solidFill>
          <a:latin typeface="+mn-lt"/>
          <a:ea typeface="+mn-ea"/>
          <a:cs typeface="+mn-cs"/>
        </a:defRPr>
      </a:lvl4pPr>
      <a:lvl5pPr marL="1759283" indent="-195476" algn="l" defTabSz="781903" rtl="0" eaLnBrk="1" latinLnBrk="0" hangingPunct="1">
        <a:lnSpc>
          <a:spcPct val="90000"/>
        </a:lnSpc>
        <a:spcBef>
          <a:spcPts val="428"/>
        </a:spcBef>
        <a:buFont typeface="Arial" panose="020B0604020202020204" pitchFamily="34" charset="0"/>
        <a:buChar char="•"/>
        <a:defRPr sz="1539" kern="1200">
          <a:solidFill>
            <a:schemeClr val="tx1"/>
          </a:solidFill>
          <a:latin typeface="+mn-lt"/>
          <a:ea typeface="+mn-ea"/>
          <a:cs typeface="+mn-cs"/>
        </a:defRPr>
      </a:lvl5pPr>
      <a:lvl6pPr marL="2150234" indent="-195476" algn="l" defTabSz="781903" rtl="0" eaLnBrk="1" latinLnBrk="0" hangingPunct="1">
        <a:lnSpc>
          <a:spcPct val="90000"/>
        </a:lnSpc>
        <a:spcBef>
          <a:spcPts val="428"/>
        </a:spcBef>
        <a:buFont typeface="Arial" panose="020B0604020202020204" pitchFamily="34" charset="0"/>
        <a:buChar char="•"/>
        <a:defRPr sz="1539" kern="1200">
          <a:solidFill>
            <a:schemeClr val="tx1"/>
          </a:solidFill>
          <a:latin typeface="+mn-lt"/>
          <a:ea typeface="+mn-ea"/>
          <a:cs typeface="+mn-cs"/>
        </a:defRPr>
      </a:lvl6pPr>
      <a:lvl7pPr marL="2541186" indent="-195476" algn="l" defTabSz="781903" rtl="0" eaLnBrk="1" latinLnBrk="0" hangingPunct="1">
        <a:lnSpc>
          <a:spcPct val="90000"/>
        </a:lnSpc>
        <a:spcBef>
          <a:spcPts val="428"/>
        </a:spcBef>
        <a:buFont typeface="Arial" panose="020B0604020202020204" pitchFamily="34" charset="0"/>
        <a:buChar char="•"/>
        <a:defRPr sz="1539" kern="1200">
          <a:solidFill>
            <a:schemeClr val="tx1"/>
          </a:solidFill>
          <a:latin typeface="+mn-lt"/>
          <a:ea typeface="+mn-ea"/>
          <a:cs typeface="+mn-cs"/>
        </a:defRPr>
      </a:lvl7pPr>
      <a:lvl8pPr marL="2932138" indent="-195476" algn="l" defTabSz="781903" rtl="0" eaLnBrk="1" latinLnBrk="0" hangingPunct="1">
        <a:lnSpc>
          <a:spcPct val="90000"/>
        </a:lnSpc>
        <a:spcBef>
          <a:spcPts val="428"/>
        </a:spcBef>
        <a:buFont typeface="Arial" panose="020B0604020202020204" pitchFamily="34" charset="0"/>
        <a:buChar char="•"/>
        <a:defRPr sz="1539" kern="1200">
          <a:solidFill>
            <a:schemeClr val="tx1"/>
          </a:solidFill>
          <a:latin typeface="+mn-lt"/>
          <a:ea typeface="+mn-ea"/>
          <a:cs typeface="+mn-cs"/>
        </a:defRPr>
      </a:lvl8pPr>
      <a:lvl9pPr marL="3323090" indent="-195476" algn="l" defTabSz="781903" rtl="0" eaLnBrk="1" latinLnBrk="0" hangingPunct="1">
        <a:lnSpc>
          <a:spcPct val="90000"/>
        </a:lnSpc>
        <a:spcBef>
          <a:spcPts val="428"/>
        </a:spcBef>
        <a:buFont typeface="Arial" panose="020B0604020202020204" pitchFamily="34" charset="0"/>
        <a:buChar char="•"/>
        <a:defRPr sz="1539" kern="1200">
          <a:solidFill>
            <a:schemeClr val="tx1"/>
          </a:solidFill>
          <a:latin typeface="+mn-lt"/>
          <a:ea typeface="+mn-ea"/>
          <a:cs typeface="+mn-cs"/>
        </a:defRPr>
      </a:lvl9pPr>
    </p:bodyStyle>
    <p:otherStyle>
      <a:defPPr>
        <a:defRPr lang="zh-CN"/>
      </a:defPPr>
      <a:lvl1pPr marL="0" algn="l" defTabSz="781903" rtl="0" eaLnBrk="1" latinLnBrk="0" hangingPunct="1">
        <a:defRPr sz="1539" kern="1200">
          <a:solidFill>
            <a:schemeClr val="tx1"/>
          </a:solidFill>
          <a:latin typeface="+mn-lt"/>
          <a:ea typeface="+mn-ea"/>
          <a:cs typeface="+mn-cs"/>
        </a:defRPr>
      </a:lvl1pPr>
      <a:lvl2pPr marL="390952" algn="l" defTabSz="781903" rtl="0" eaLnBrk="1" latinLnBrk="0" hangingPunct="1">
        <a:defRPr sz="1539" kern="1200">
          <a:solidFill>
            <a:schemeClr val="tx1"/>
          </a:solidFill>
          <a:latin typeface="+mn-lt"/>
          <a:ea typeface="+mn-ea"/>
          <a:cs typeface="+mn-cs"/>
        </a:defRPr>
      </a:lvl2pPr>
      <a:lvl3pPr marL="781903" algn="l" defTabSz="781903" rtl="0" eaLnBrk="1" latinLnBrk="0" hangingPunct="1">
        <a:defRPr sz="1539" kern="1200">
          <a:solidFill>
            <a:schemeClr val="tx1"/>
          </a:solidFill>
          <a:latin typeface="+mn-lt"/>
          <a:ea typeface="+mn-ea"/>
          <a:cs typeface="+mn-cs"/>
        </a:defRPr>
      </a:lvl3pPr>
      <a:lvl4pPr marL="1172855" algn="l" defTabSz="781903" rtl="0" eaLnBrk="1" latinLnBrk="0" hangingPunct="1">
        <a:defRPr sz="1539" kern="1200">
          <a:solidFill>
            <a:schemeClr val="tx1"/>
          </a:solidFill>
          <a:latin typeface="+mn-lt"/>
          <a:ea typeface="+mn-ea"/>
          <a:cs typeface="+mn-cs"/>
        </a:defRPr>
      </a:lvl4pPr>
      <a:lvl5pPr marL="1563807" algn="l" defTabSz="781903" rtl="0" eaLnBrk="1" latinLnBrk="0" hangingPunct="1">
        <a:defRPr sz="1539" kern="1200">
          <a:solidFill>
            <a:schemeClr val="tx1"/>
          </a:solidFill>
          <a:latin typeface="+mn-lt"/>
          <a:ea typeface="+mn-ea"/>
          <a:cs typeface="+mn-cs"/>
        </a:defRPr>
      </a:lvl5pPr>
      <a:lvl6pPr marL="1954759" algn="l" defTabSz="781903" rtl="0" eaLnBrk="1" latinLnBrk="0" hangingPunct="1">
        <a:defRPr sz="1539" kern="1200">
          <a:solidFill>
            <a:schemeClr val="tx1"/>
          </a:solidFill>
          <a:latin typeface="+mn-lt"/>
          <a:ea typeface="+mn-ea"/>
          <a:cs typeface="+mn-cs"/>
        </a:defRPr>
      </a:lvl6pPr>
      <a:lvl7pPr marL="2345710" algn="l" defTabSz="781903" rtl="0" eaLnBrk="1" latinLnBrk="0" hangingPunct="1">
        <a:defRPr sz="1539" kern="1200">
          <a:solidFill>
            <a:schemeClr val="tx1"/>
          </a:solidFill>
          <a:latin typeface="+mn-lt"/>
          <a:ea typeface="+mn-ea"/>
          <a:cs typeface="+mn-cs"/>
        </a:defRPr>
      </a:lvl7pPr>
      <a:lvl8pPr marL="2736662" algn="l" defTabSz="781903" rtl="0" eaLnBrk="1" latinLnBrk="0" hangingPunct="1">
        <a:defRPr sz="1539" kern="1200">
          <a:solidFill>
            <a:schemeClr val="tx1"/>
          </a:solidFill>
          <a:latin typeface="+mn-lt"/>
          <a:ea typeface="+mn-ea"/>
          <a:cs typeface="+mn-cs"/>
        </a:defRPr>
      </a:lvl8pPr>
      <a:lvl9pPr marL="3127614" algn="l" defTabSz="781903" rtl="0" eaLnBrk="1" latinLnBrk="0" hangingPunct="1">
        <a:defRPr sz="153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hyperlink" Target="http://www.amazon.co.jp/%E3%83%90%E3%83%B3%E3%83%97%E3%83%AC%E3%82%B9%E3%83%88-%E8%B5%B7%E5%BA%8A%E8%A3%85%E7%BD%AE-DANGERBOMB-CLOCK/dp/B000LPRZTS" TargetMode="Externa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philippgilgen.ch/pofo_bonus_06.html"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jpeg"/><Relationship Id="rId7" Type="http://schemas.openxmlformats.org/officeDocument/2006/relationships/hyperlink" Target="http://robotgossip.blogspot.com/2007/02/unmanned-helicopter-for-everest.html" TargetMode="External"/><Relationship Id="rId2" Type="http://schemas.openxmlformats.org/officeDocument/2006/relationships/hyperlink" Target="http://tech.sina.com.cn/d/2006-11-14/09311235763.shtml" TargetMode="Externa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3.png"/><Relationship Id="rId5" Type="http://schemas.openxmlformats.org/officeDocument/2006/relationships/hyperlink" Target="http://www.gadgetuniverse.com/product_detail.asp?roi=echo3-1073273532-1166105&amp;SRC=EM070203&amp;rsource=EMAIL&amp;keywd=EM070203&amp;SKU=TV+322+W" TargetMode="External"/><Relationship Id="rId10" Type="http://schemas.openxmlformats.org/officeDocument/2006/relationships/image" Target="../media/image22.jpeg"/><Relationship Id="rId4" Type="http://schemas.openxmlformats.org/officeDocument/2006/relationships/image" Target="../media/image19.jpeg"/><Relationship Id="rId9" Type="http://schemas.openxmlformats.org/officeDocument/2006/relationships/hyperlink" Target="http://www.sfgate.com/cgi-bin/blogs/sfgate/indexn/detail?blogid=5&amp;entry_id=1285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8" Type="http://schemas.openxmlformats.org/officeDocument/2006/relationships/image" Target="http://image2.sina.com.cn/jc/2005-04-12/U28P27T1D280320F26DT20050412074831.jpg" TargetMode="External"/><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http://news.huash.com/img/2003-10/16/xin_a207e41cff3e11d79f5d000bcddce6dc.jpg" TargetMode="External"/><Relationship Id="rId4" Type="http://schemas.openxmlformats.org/officeDocument/2006/relationships/image" Target="../media/image31.jpeg"/><Relationship Id="rId9"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arm.com/products/processors/securcore/index.ph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6"/>
          <p:cNvSpPr>
            <a:spLocks noChangeArrowheads="1"/>
          </p:cNvSpPr>
          <p:nvPr/>
        </p:nvSpPr>
        <p:spPr bwMode="auto">
          <a:xfrm>
            <a:off x="683568" y="2564904"/>
            <a:ext cx="7775575" cy="1008063"/>
          </a:xfrm>
          <a:prstGeom prst="roundRect">
            <a:avLst>
              <a:gd name="adj" fmla="val 15546"/>
            </a:avLst>
          </a:prstGeom>
          <a:solidFill>
            <a:srgbClr val="E4F5E3"/>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a:lstStyle>
            <a:lvl1pPr fontAlgn="ctr">
              <a:spcBef>
                <a:spcPct val="20000"/>
              </a:spcBef>
              <a:buClr>
                <a:srgbClr val="9900CC"/>
              </a:buClr>
              <a:buSzPct val="80000"/>
              <a:buFont typeface="Wingdings" panose="05000000000000000000" pitchFamily="2" charset="2"/>
              <a:buChar char="n"/>
              <a:defRPr sz="3200" b="1">
                <a:solidFill>
                  <a:srgbClr val="9900CC"/>
                </a:solidFill>
                <a:latin typeface="CMU Serif" pitchFamily="50" charset="0"/>
                <a:ea typeface="文鼎ＰＬ简报宋" panose="02010600030101010101" pitchFamily="2" charset="-122"/>
              </a:defRPr>
            </a:lvl1pPr>
            <a:lvl2pPr marL="742950" indent="-285750" fontAlgn="ctr">
              <a:spcBef>
                <a:spcPct val="20000"/>
              </a:spcBef>
              <a:buClr>
                <a:schemeClr val="tx1"/>
              </a:buClr>
              <a:buSzPct val="80000"/>
              <a:buFont typeface="Wingdings" panose="05000000000000000000" pitchFamily="2" charset="2"/>
              <a:buChar char="u"/>
              <a:defRPr kumimoji="1" sz="2800" b="1">
                <a:solidFill>
                  <a:schemeClr val="tx1"/>
                </a:solidFill>
                <a:latin typeface="CMU Serif" pitchFamily="50" charset="0"/>
                <a:ea typeface="文鼎ＰＬ简报宋" panose="02010600030101010101" pitchFamily="2" charset="-122"/>
              </a:defRPr>
            </a:lvl2pPr>
            <a:lvl3pPr marL="1143000" indent="-228600" fontAlgn="ctr">
              <a:spcBef>
                <a:spcPct val="20000"/>
              </a:spcBef>
              <a:buClr>
                <a:schemeClr val="tx1"/>
              </a:buClr>
              <a:buSzPct val="80000"/>
              <a:buFont typeface="Wingdings" panose="05000000000000000000" pitchFamily="2" charset="2"/>
              <a:buChar char="l"/>
              <a:defRPr sz="2400" b="1">
                <a:solidFill>
                  <a:schemeClr val="tx1"/>
                </a:solidFill>
                <a:latin typeface="CMU Serif" pitchFamily="50" charset="0"/>
                <a:ea typeface="文鼎ＰＬ简报宋" panose="02010600030101010101" pitchFamily="2" charset="-122"/>
              </a:defRPr>
            </a:lvl3pPr>
            <a:lvl4pPr marL="1600200" indent="-228600">
              <a:spcBef>
                <a:spcPct val="20000"/>
              </a:spcBef>
              <a:buClr>
                <a:schemeClr val="accent1"/>
              </a:buClr>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fontAlgn="base" hangingPunct="1">
              <a:buClr>
                <a:schemeClr val="tx1"/>
              </a:buClr>
              <a:buSzPct val="90000"/>
              <a:buFont typeface="Wingdings" panose="05000000000000000000" pitchFamily="2" charset="2"/>
              <a:buNone/>
            </a:pPr>
            <a:endParaRPr lang="zh-CN" altLang="en-US" sz="4200">
              <a:latin typeface="Arial" panose="020B0604020202020204" pitchFamily="34" charset="0"/>
              <a:ea typeface="黑体" panose="02010609060101010101" pitchFamily="49" charset="-122"/>
            </a:endParaRPr>
          </a:p>
        </p:txBody>
      </p:sp>
      <p:sp>
        <p:nvSpPr>
          <p:cNvPr id="5123" name="AutoShape 5"/>
          <p:cNvSpPr>
            <a:spLocks noGrp="1" noChangeArrowheads="1"/>
          </p:cNvSpPr>
          <p:nvPr>
            <p:ph type="subTitle" idx="1"/>
          </p:nvPr>
        </p:nvSpPr>
        <p:spPr>
          <a:xfrm>
            <a:off x="900113" y="3789040"/>
            <a:ext cx="7345362" cy="2184847"/>
          </a:xfrm>
          <a:noFill/>
        </p:spPr>
        <p:txBody>
          <a:bodyPr/>
          <a:lstStyle/>
          <a:p>
            <a:pPr eaLnBrk="1" hangingPunct="1"/>
            <a:endParaRPr lang="en-US" altLang="zh-CN" dirty="0"/>
          </a:p>
        </p:txBody>
      </p:sp>
      <p:sp>
        <p:nvSpPr>
          <p:cNvPr id="5124" name="Rectangle 4"/>
          <p:cNvSpPr>
            <a:spLocks noGrp="1" noChangeArrowheads="1"/>
          </p:cNvSpPr>
          <p:nvPr>
            <p:ph type="ctrTitle"/>
          </p:nvPr>
        </p:nvSpPr>
        <p:spPr>
          <a:xfrm>
            <a:off x="696913" y="2420888"/>
            <a:ext cx="7772400" cy="1296144"/>
          </a:xfrm>
        </p:spPr>
        <p:txBody>
          <a:bodyPr/>
          <a:lstStyle/>
          <a:p>
            <a:pPr eaLnBrk="1" hangingPunct="1"/>
            <a:r>
              <a:rPr lang="zh-CN" altLang="en-US" dirty="0">
                <a:latin typeface="宋体" pitchFamily="2" charset="-122"/>
                <a:ea typeface="宋体" pitchFamily="2" charset="-122"/>
              </a:rPr>
              <a:t>嵌入式系统概论</a:t>
            </a:r>
            <a:endParaRPr lang="en-US" altLang="zh-CN" dirty="0">
              <a:latin typeface="宋体" pitchFamily="2" charset="-122"/>
              <a:ea typeface="宋体"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000" dirty="0">
                <a:solidFill>
                  <a:schemeClr val="tx1"/>
                </a:solidFill>
                <a:latin typeface="宋体" pitchFamily="2" charset="-122"/>
                <a:ea typeface="宋体" pitchFamily="2" charset="-122"/>
                <a:cs typeface="+mj-cs"/>
              </a:rPr>
              <a:t>嵌入式微处理器的体系结构</a:t>
            </a:r>
            <a:endParaRPr lang="en-US" altLang="zh-CN" sz="2000" dirty="0">
              <a:solidFill>
                <a:schemeClr val="tx1"/>
              </a:solidFill>
              <a:latin typeface="宋体" pitchFamily="2" charset="-122"/>
              <a:ea typeface="宋体" pitchFamily="2" charset="-122"/>
              <a:cs typeface="+mj-cs"/>
            </a:endParaRPr>
          </a:p>
          <a:p>
            <a:pPr lvl="1"/>
            <a:r>
              <a:rPr lang="zh-CN" altLang="en-US" sz="2000" dirty="0">
                <a:solidFill>
                  <a:schemeClr val="tx1"/>
                </a:solidFill>
                <a:latin typeface="宋体" pitchFamily="2" charset="-122"/>
                <a:ea typeface="宋体" pitchFamily="2" charset="-122"/>
                <a:cs typeface="+mj-cs"/>
              </a:rPr>
              <a:t>冯</a:t>
            </a:r>
            <a:r>
              <a:rPr lang="en-US" altLang="zh-CN" sz="2000" dirty="0">
                <a:solidFill>
                  <a:schemeClr val="tx1"/>
                </a:solidFill>
                <a:latin typeface="宋体" pitchFamily="2" charset="-122"/>
                <a:ea typeface="宋体" pitchFamily="2" charset="-122"/>
                <a:cs typeface="+mj-cs"/>
              </a:rPr>
              <a:t>·</a:t>
            </a:r>
            <a:r>
              <a:rPr lang="zh-CN" altLang="en-US" sz="2000" dirty="0">
                <a:solidFill>
                  <a:schemeClr val="tx1"/>
                </a:solidFill>
                <a:latin typeface="宋体" pitchFamily="2" charset="-122"/>
                <a:ea typeface="宋体" pitchFamily="2" charset="-122"/>
                <a:cs typeface="+mj-cs"/>
              </a:rPr>
              <a:t>诺依曼 </a:t>
            </a:r>
            <a:r>
              <a:rPr lang="en-US" altLang="zh-CN" sz="2000" dirty="0">
                <a:latin typeface="宋体" pitchFamily="2" charset="-122"/>
                <a:ea typeface="宋体" pitchFamily="2" charset="-122"/>
                <a:cs typeface="+mj-cs"/>
              </a:rPr>
              <a:t>(von </a:t>
            </a:r>
            <a:r>
              <a:rPr lang="en-US" altLang="zh-CN" sz="2000" dirty="0" err="1">
                <a:latin typeface="宋体" pitchFamily="2" charset="-122"/>
                <a:ea typeface="宋体" pitchFamily="2" charset="-122"/>
                <a:cs typeface="+mj-cs"/>
              </a:rPr>
              <a:t>neumann</a:t>
            </a:r>
            <a:r>
              <a:rPr lang="en-US" altLang="zh-CN" sz="2000" dirty="0">
                <a:latin typeface="宋体" pitchFamily="2" charset="-122"/>
                <a:ea typeface="宋体" pitchFamily="2" charset="-122"/>
                <a:cs typeface="+mj-cs"/>
              </a:rPr>
              <a:t>)/</a:t>
            </a:r>
            <a:r>
              <a:rPr lang="zh-CN" altLang="en-US" sz="2000" dirty="0">
                <a:latin typeface="宋体" pitchFamily="2" charset="-122"/>
                <a:ea typeface="宋体" pitchFamily="2" charset="-122"/>
                <a:cs typeface="+mj-cs"/>
              </a:rPr>
              <a:t>普林斯顿</a:t>
            </a:r>
            <a:r>
              <a:rPr lang="en-US" altLang="zh-CN" sz="2000" dirty="0">
                <a:latin typeface="宋体" pitchFamily="2" charset="-122"/>
                <a:ea typeface="宋体" pitchFamily="2" charset="-122"/>
                <a:cs typeface="+mj-cs"/>
              </a:rPr>
              <a:t>(Princeton)</a:t>
            </a:r>
            <a:r>
              <a:rPr lang="zh-CN" altLang="en-US" sz="2000" dirty="0">
                <a:latin typeface="宋体" pitchFamily="2" charset="-122"/>
                <a:ea typeface="宋体" pitchFamily="2" charset="-122"/>
                <a:cs typeface="+mj-cs"/>
              </a:rPr>
              <a:t>体系结构</a:t>
            </a:r>
            <a:endParaRPr lang="en-US" altLang="zh-CN" sz="2000" dirty="0">
              <a:latin typeface="宋体" pitchFamily="2" charset="-122"/>
              <a:ea typeface="宋体" pitchFamily="2" charset="-122"/>
              <a:cs typeface="+mj-cs"/>
            </a:endParaRPr>
          </a:p>
          <a:p>
            <a:pPr lvl="2"/>
            <a:r>
              <a:rPr lang="zh-CN" altLang="en-US" sz="2000" b="0" dirty="0">
                <a:latin typeface="宋体" pitchFamily="2" charset="-122"/>
                <a:ea typeface="宋体" pitchFamily="2" charset="-122"/>
              </a:rPr>
              <a:t>程序存储器和数据存储器</a:t>
            </a:r>
            <a:r>
              <a:rPr lang="zh-CN" altLang="en-US" sz="2000" b="0" dirty="0">
                <a:latin typeface="宋体" pitchFamily="2" charset="-122"/>
                <a:ea typeface="宋体" pitchFamily="2" charset="-122"/>
                <a:cs typeface="+mj-cs"/>
              </a:rPr>
              <a:t>共用一个存储空间，</a:t>
            </a:r>
            <a:r>
              <a:rPr lang="zh-CN" altLang="en-US" sz="2000" b="0" dirty="0">
                <a:solidFill>
                  <a:srgbClr val="FF0000"/>
                </a:solidFill>
                <a:latin typeface="宋体" pitchFamily="2" charset="-122"/>
                <a:ea typeface="宋体" pitchFamily="2" charset="-122"/>
                <a:cs typeface="+mj-cs"/>
              </a:rPr>
              <a:t>统一编址</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采用统一的地址及数据总线，指令和数据的宽度相同；</a:t>
            </a:r>
            <a:endParaRPr lang="en-US" altLang="zh-CN" sz="2000" b="0" dirty="0">
              <a:latin typeface="宋体" pitchFamily="2" charset="-122"/>
              <a:ea typeface="宋体" pitchFamily="2" charset="-122"/>
              <a:cs typeface="+mj-cs"/>
            </a:endParaRPr>
          </a:p>
          <a:p>
            <a:pPr lvl="2"/>
            <a:r>
              <a:rPr lang="zh-CN" altLang="en-US" sz="2000" b="0" dirty="0">
                <a:solidFill>
                  <a:schemeClr val="tx1"/>
                </a:solidFill>
                <a:latin typeface="宋体" pitchFamily="2" charset="-122"/>
                <a:ea typeface="宋体" pitchFamily="2" charset="-122"/>
                <a:cs typeface="+mj-cs"/>
              </a:rPr>
              <a:t>使用灵活（例如 代码远程更新</a:t>
            </a:r>
            <a:r>
              <a:rPr lang="en-US" altLang="zh-CN" sz="2000" b="0" dirty="0">
                <a:solidFill>
                  <a:srgbClr val="FF0000"/>
                </a:solidFill>
                <a:latin typeface="宋体" pitchFamily="2" charset="-122"/>
                <a:ea typeface="宋体" pitchFamily="2" charset="-122"/>
                <a:cs typeface="+mj-cs"/>
              </a:rPr>
              <a:t>OTA</a:t>
            </a:r>
            <a:r>
              <a:rPr lang="zh-CN" altLang="en-US" sz="2000" b="0" dirty="0">
                <a:solidFill>
                  <a:schemeClr val="tx1"/>
                </a:solidFill>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buNone/>
            </a:pPr>
            <a:endParaRPr lang="en-US" altLang="zh-CN" sz="2000" b="0" dirty="0">
              <a:solidFill>
                <a:schemeClr val="tx1"/>
              </a:solidFill>
              <a:latin typeface="宋体" pitchFamily="2" charset="-122"/>
              <a:ea typeface="宋体" pitchFamily="2" charset="-122"/>
              <a:cs typeface="+mj-cs"/>
            </a:endParaRPr>
          </a:p>
          <a:p>
            <a:pPr lvl="1"/>
            <a:r>
              <a:rPr lang="zh-CN" altLang="en-US" sz="2000" dirty="0">
                <a:solidFill>
                  <a:schemeClr val="tx1"/>
                </a:solidFill>
                <a:latin typeface="宋体" pitchFamily="2" charset="-122"/>
                <a:ea typeface="宋体" pitchFamily="2" charset="-122"/>
                <a:cs typeface="+mj-cs"/>
              </a:rPr>
              <a:t>哈佛体系结构</a:t>
            </a:r>
            <a:endParaRPr lang="en-US" altLang="zh-CN" sz="2000" dirty="0">
              <a:solidFill>
                <a:schemeClr val="tx1"/>
              </a:solidFill>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程序存储器和数据存储器是</a:t>
            </a:r>
            <a:r>
              <a:rPr lang="zh-CN" altLang="en-US" sz="2000" b="0" dirty="0">
                <a:solidFill>
                  <a:srgbClr val="FF0000"/>
                </a:solidFill>
                <a:latin typeface="宋体" pitchFamily="2" charset="-122"/>
                <a:ea typeface="宋体" pitchFamily="2" charset="-122"/>
                <a:cs typeface="+mj-cs"/>
              </a:rPr>
              <a:t>独立编址</a:t>
            </a:r>
            <a:r>
              <a:rPr lang="zh-CN" altLang="en-US" sz="2000" b="0" dirty="0">
                <a:latin typeface="宋体" pitchFamily="2" charset="-122"/>
                <a:ea typeface="宋体" pitchFamily="2" charset="-122"/>
                <a:cs typeface="+mj-cs"/>
              </a:rPr>
              <a:t>的</a:t>
            </a:r>
            <a:r>
              <a:rPr lang="zh-CN" altLang="en-US" sz="2000" b="0" dirty="0">
                <a:latin typeface="宋体" pitchFamily="2" charset="-122"/>
                <a:ea typeface="宋体" pitchFamily="2" charset="-122"/>
              </a:rPr>
              <a:t>两个存储空间</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这种分离的程序总线和数据总线可允许在一个机器周期内同时获取指令码（程序存储器）和操作数（数据存储器），从而</a:t>
            </a:r>
            <a:r>
              <a:rPr lang="zh-CN" altLang="en-US" sz="2000" b="0" dirty="0">
                <a:solidFill>
                  <a:srgbClr val="FF0000"/>
                </a:solidFill>
                <a:latin typeface="宋体" pitchFamily="2" charset="-122"/>
                <a:ea typeface="宋体" pitchFamily="2" charset="-122"/>
                <a:cs typeface="+mj-cs"/>
              </a:rPr>
              <a:t>提高执行速度，提高数据的吞吐率，</a:t>
            </a:r>
            <a:r>
              <a:rPr lang="zh-CN" altLang="en-US" sz="2000" dirty="0">
                <a:solidFill>
                  <a:srgbClr val="FF0000"/>
                </a:solidFill>
                <a:latin typeface="宋体" pitchFamily="2" charset="-122"/>
                <a:ea typeface="宋体" pitchFamily="2" charset="-122"/>
                <a:cs typeface="+mj-cs"/>
              </a:rPr>
              <a:t>可靠性高</a:t>
            </a:r>
            <a:r>
              <a:rPr lang="zh-CN" altLang="en-US" sz="1800" b="0" dirty="0">
                <a:latin typeface="宋体" pitchFamily="2" charset="-122"/>
                <a:ea typeface="宋体" pitchFamily="2" charset="-122"/>
                <a:cs typeface="+mj-cs"/>
              </a:rPr>
              <a:t>（大部分</a:t>
            </a:r>
            <a:r>
              <a:rPr lang="zh-CN" altLang="en-US" sz="1800" b="0" dirty="0">
                <a:latin typeface="宋体" pitchFamily="2" charset="-122"/>
                <a:ea typeface="宋体" pitchFamily="2" charset="-122"/>
              </a:rPr>
              <a:t>程序存储器</a:t>
            </a:r>
            <a:r>
              <a:rPr lang="zh-CN" altLang="en-US" sz="1800" b="0" dirty="0">
                <a:latin typeface="宋体" pitchFamily="2" charset="-122"/>
                <a:ea typeface="宋体" pitchFamily="2" charset="-122"/>
                <a:cs typeface="+mj-cs"/>
              </a:rPr>
              <a:t>是只读存储器）</a:t>
            </a:r>
            <a:r>
              <a:rPr lang="zh-CN" altLang="en-US" sz="2000" b="0" dirty="0">
                <a:latin typeface="宋体" pitchFamily="2" charset="-122"/>
                <a:ea typeface="宋体" pitchFamily="2" charset="-122"/>
                <a:cs typeface="+mj-cs"/>
              </a:rPr>
              <a:t>。</a:t>
            </a:r>
          </a:p>
        </p:txBody>
      </p:sp>
      <p:sp>
        <p:nvSpPr>
          <p:cNvPr id="4" name="Date Placeholder 3"/>
          <p:cNvSpPr>
            <a:spLocks noGrp="1"/>
          </p:cNvSpPr>
          <p:nvPr>
            <p:ph type="dt" sz="half" idx="10"/>
          </p:nvPr>
        </p:nvSpPr>
        <p:spPr/>
        <p:txBody>
          <a:bodyPr/>
          <a:lstStyle/>
          <a:p>
            <a:pPr>
              <a:defRPr/>
            </a:pPr>
            <a:fld id="{204B322E-19CF-46B5-A8CA-30EBA1B4290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10</a:t>
            </a:fld>
            <a:endParaRPr lang="en-US" altLang="zh-CN"/>
          </a:p>
        </p:txBody>
      </p:sp>
    </p:spTree>
    <p:extLst>
      <p:ext uri="{BB962C8B-B14F-4D97-AF65-F5344CB8AC3E}">
        <p14:creationId xmlns:p14="http://schemas.microsoft.com/office/powerpoint/2010/main" val="40180149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嵌入式微处理器</a:t>
            </a:r>
            <a:r>
              <a:rPr lang="zh-CN" altLang="en-US" sz="2400" b="0" dirty="0">
                <a:solidFill>
                  <a:schemeClr val="tx1"/>
                </a:solidFill>
                <a:latin typeface="宋体" pitchFamily="2" charset="-122"/>
                <a:ea typeface="宋体" pitchFamily="2" charset="-122"/>
                <a:cs typeface="+mj-cs"/>
              </a:rPr>
              <a:t>指令系统</a:t>
            </a:r>
            <a:endParaRPr lang="en-US" altLang="zh-CN" sz="2400" b="0" dirty="0">
              <a:solidFill>
                <a:schemeClr val="tx1"/>
              </a:solidFill>
              <a:latin typeface="宋体" pitchFamily="2" charset="-122"/>
              <a:ea typeface="宋体" pitchFamily="2" charset="-122"/>
              <a:cs typeface="+mj-cs"/>
            </a:endParaRPr>
          </a:p>
          <a:p>
            <a:pPr lvl="1"/>
            <a:r>
              <a:rPr lang="zh-CN" altLang="en-US" sz="2400" dirty="0">
                <a:solidFill>
                  <a:schemeClr val="tx1"/>
                </a:solidFill>
                <a:latin typeface="宋体" pitchFamily="2" charset="-122"/>
                <a:ea typeface="宋体" pitchFamily="2" charset="-122"/>
                <a:cs typeface="+mj-cs"/>
              </a:rPr>
              <a:t>复杂指令集系统</a:t>
            </a:r>
            <a:r>
              <a:rPr lang="en-US" altLang="zh-CN" sz="2000" b="0" dirty="0">
                <a:solidFill>
                  <a:schemeClr val="tx1"/>
                </a:solidFill>
                <a:latin typeface="宋体" pitchFamily="2" charset="-122"/>
                <a:ea typeface="宋体" pitchFamily="2" charset="-122"/>
                <a:cs typeface="+mj-cs"/>
              </a:rPr>
              <a:t>(Complex Instruction Set Computer, </a:t>
            </a:r>
            <a:r>
              <a:rPr lang="en-US" altLang="zh-CN" sz="2000" dirty="0">
                <a:solidFill>
                  <a:schemeClr val="tx1"/>
                </a:solidFill>
                <a:latin typeface="宋体" pitchFamily="2" charset="-122"/>
                <a:ea typeface="宋体" pitchFamily="2" charset="-122"/>
                <a:cs typeface="+mj-cs"/>
              </a:rPr>
              <a:t>CISC</a:t>
            </a:r>
            <a:r>
              <a:rPr lang="en-US" altLang="zh-CN" sz="2000" b="0" dirty="0">
                <a:solidFill>
                  <a:schemeClr val="tx1"/>
                </a:solidFill>
                <a:latin typeface="宋体" pitchFamily="2" charset="-122"/>
                <a:ea typeface="宋体" pitchFamily="2" charset="-122"/>
                <a:cs typeface="+mj-cs"/>
              </a:rPr>
              <a:t>)</a:t>
            </a:r>
          </a:p>
          <a:p>
            <a:pPr lvl="2"/>
            <a:r>
              <a:rPr lang="zh-CN" altLang="en-US" sz="2000" b="0" dirty="0">
                <a:latin typeface="宋体" pitchFamily="2" charset="-122"/>
                <a:ea typeface="宋体" pitchFamily="2" charset="-122"/>
                <a:cs typeface="+mj-cs"/>
              </a:rPr>
              <a:t>早期的计算机采用复杂指令集计算机</a:t>
            </a:r>
            <a:r>
              <a:rPr lang="en-US" altLang="zh-CN" sz="2000" b="0" dirty="0">
                <a:latin typeface="宋体" pitchFamily="2" charset="-122"/>
                <a:ea typeface="宋体" pitchFamily="2" charset="-122"/>
                <a:cs typeface="+mj-cs"/>
              </a:rPr>
              <a:t>(</a:t>
            </a:r>
            <a:r>
              <a:rPr lang="en-US" altLang="zh-CN" sz="200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体系，如</a:t>
            </a:r>
            <a:r>
              <a:rPr lang="en-US" altLang="zh-CN" sz="2000" b="0" dirty="0">
                <a:latin typeface="宋体" pitchFamily="2" charset="-122"/>
                <a:ea typeface="宋体" pitchFamily="2" charset="-122"/>
                <a:cs typeface="+mj-cs"/>
              </a:rPr>
              <a:t>Intel</a:t>
            </a:r>
            <a:r>
              <a:rPr lang="zh-CN" altLang="en-US" sz="2000" b="0" dirty="0">
                <a:latin typeface="宋体" pitchFamily="2" charset="-122"/>
                <a:ea typeface="宋体" pitchFamily="2" charset="-122"/>
                <a:cs typeface="+mj-cs"/>
              </a:rPr>
              <a:t>公司从</a:t>
            </a:r>
            <a:r>
              <a:rPr lang="en-US" altLang="zh-CN" sz="2000" b="0" dirty="0">
                <a:latin typeface="宋体" pitchFamily="2" charset="-122"/>
                <a:ea typeface="宋体" pitchFamily="2" charset="-122"/>
                <a:cs typeface="+mj-cs"/>
              </a:rPr>
              <a:t>8086</a:t>
            </a:r>
            <a:r>
              <a:rPr lang="zh-CN" altLang="en-US" sz="2000" b="0" dirty="0">
                <a:latin typeface="宋体" pitchFamily="2" charset="-122"/>
                <a:ea typeface="宋体" pitchFamily="2" charset="-122"/>
                <a:cs typeface="+mj-cs"/>
              </a:rPr>
              <a:t>到</a:t>
            </a:r>
            <a:r>
              <a:rPr lang="en-US" altLang="zh-CN" sz="2000" b="0" dirty="0">
                <a:latin typeface="宋体" pitchFamily="2" charset="-122"/>
                <a:ea typeface="宋体" pitchFamily="2" charset="-122"/>
                <a:cs typeface="+mj-cs"/>
              </a:rPr>
              <a:t>Pentium</a:t>
            </a:r>
            <a:r>
              <a:rPr lang="zh-CN" altLang="en-US" sz="2000" b="0" dirty="0">
                <a:latin typeface="宋体" pitchFamily="2" charset="-122"/>
                <a:ea typeface="宋体" pitchFamily="2" charset="-122"/>
                <a:cs typeface="+mj-cs"/>
              </a:rPr>
              <a:t>系列</a:t>
            </a:r>
            <a:r>
              <a:rPr lang="en-US" altLang="zh-CN" sz="2000" b="0" dirty="0">
                <a:latin typeface="宋体" pitchFamily="2" charset="-122"/>
                <a:ea typeface="宋体" pitchFamily="2" charset="-122"/>
                <a:cs typeface="+mj-cs"/>
              </a:rPr>
              <a:t>CPU</a:t>
            </a:r>
          </a:p>
          <a:p>
            <a:pPr lvl="2"/>
            <a:r>
              <a:rPr lang="zh-CN" altLang="en-US" sz="2000" b="0" dirty="0">
                <a:latin typeface="宋体" pitchFamily="2" charset="-122"/>
                <a:ea typeface="宋体" pitchFamily="2" charset="-122"/>
                <a:cs typeface="+mj-cs"/>
              </a:rPr>
              <a:t>采用</a:t>
            </a:r>
            <a:r>
              <a:rPr lang="en-US" altLang="zh-CN" sz="200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体系结构的计算机各种</a:t>
            </a:r>
            <a:r>
              <a:rPr lang="zh-CN" altLang="en-US" sz="2000" b="0" dirty="0">
                <a:solidFill>
                  <a:srgbClr val="FF0000"/>
                </a:solidFill>
                <a:latin typeface="宋体" pitchFamily="2" charset="-122"/>
                <a:ea typeface="宋体" pitchFamily="2" charset="-122"/>
                <a:cs typeface="+mj-cs"/>
              </a:rPr>
              <a:t>指令的使用频率相差悬殊。</a:t>
            </a:r>
            <a:r>
              <a:rPr lang="zh-CN" altLang="en-US" sz="2000" b="0" dirty="0">
                <a:latin typeface="宋体" pitchFamily="2" charset="-122"/>
                <a:ea typeface="宋体" pitchFamily="2" charset="-122"/>
                <a:cs typeface="+mj-cs"/>
              </a:rPr>
              <a:t>统计表明，大概有</a:t>
            </a:r>
            <a:r>
              <a:rPr lang="en-US" altLang="zh-CN" sz="2000" b="0" dirty="0">
                <a:solidFill>
                  <a:srgbClr val="FF0000"/>
                </a:solidFill>
                <a:latin typeface="宋体" pitchFamily="2" charset="-122"/>
                <a:ea typeface="宋体" pitchFamily="2" charset="-122"/>
                <a:cs typeface="+mj-cs"/>
              </a:rPr>
              <a:t>20%</a:t>
            </a:r>
            <a:r>
              <a:rPr lang="zh-CN" altLang="en-US" sz="2000" b="0" dirty="0">
                <a:solidFill>
                  <a:srgbClr val="FF0000"/>
                </a:solidFill>
                <a:latin typeface="宋体" pitchFamily="2" charset="-122"/>
                <a:ea typeface="宋体" pitchFamily="2" charset="-122"/>
                <a:cs typeface="+mj-cs"/>
              </a:rPr>
              <a:t>的比较简单的指令被反复使用</a:t>
            </a:r>
            <a:r>
              <a:rPr lang="zh-CN" altLang="en-US" sz="2000" b="0" dirty="0">
                <a:latin typeface="宋体" pitchFamily="2" charset="-122"/>
                <a:ea typeface="宋体" pitchFamily="2" charset="-122"/>
                <a:cs typeface="+mj-cs"/>
              </a:rPr>
              <a:t>，使用量约占整个程序的</a:t>
            </a:r>
            <a:r>
              <a:rPr lang="en-US" altLang="zh-CN" sz="2000" b="0" dirty="0">
                <a:solidFill>
                  <a:srgbClr val="FF0000"/>
                </a:solidFill>
                <a:latin typeface="宋体" pitchFamily="2" charset="-122"/>
                <a:ea typeface="宋体" pitchFamily="2" charset="-122"/>
                <a:cs typeface="+mj-cs"/>
              </a:rPr>
              <a:t>80%</a:t>
            </a:r>
            <a:r>
              <a:rPr lang="zh-CN" altLang="en-US" sz="2000" b="0" dirty="0">
                <a:latin typeface="宋体" pitchFamily="2" charset="-122"/>
                <a:ea typeface="宋体" pitchFamily="2" charset="-122"/>
                <a:cs typeface="+mj-cs"/>
              </a:rPr>
              <a:t>；而有</a:t>
            </a:r>
            <a:r>
              <a:rPr lang="en-US" altLang="zh-CN" sz="2000" b="0" dirty="0">
                <a:latin typeface="宋体" pitchFamily="2" charset="-122"/>
                <a:ea typeface="宋体" pitchFamily="2" charset="-122"/>
                <a:cs typeface="+mj-cs"/>
              </a:rPr>
              <a:t>80%</a:t>
            </a:r>
            <a:r>
              <a:rPr lang="zh-CN" altLang="en-US" sz="2000" b="0" dirty="0">
                <a:latin typeface="宋体" pitchFamily="2" charset="-122"/>
                <a:ea typeface="宋体" pitchFamily="2" charset="-122"/>
                <a:cs typeface="+mj-cs"/>
              </a:rPr>
              <a:t>左右的指令则很少使用，其使用量约占整个程序的</a:t>
            </a:r>
            <a:r>
              <a:rPr lang="en-US" altLang="zh-CN" sz="2000" b="0" dirty="0">
                <a:latin typeface="宋体" pitchFamily="2" charset="-122"/>
                <a:ea typeface="宋体" pitchFamily="2" charset="-122"/>
                <a:cs typeface="+mj-cs"/>
              </a:rPr>
              <a:t>20%</a:t>
            </a:r>
            <a:r>
              <a:rPr lang="zh-CN" altLang="en-US" sz="2000" b="0" dirty="0">
                <a:latin typeface="宋体" pitchFamily="2" charset="-122"/>
                <a:ea typeface="宋体" pitchFamily="2" charset="-122"/>
                <a:cs typeface="+mj-cs"/>
              </a:rPr>
              <a:t>，即</a:t>
            </a:r>
            <a:r>
              <a:rPr lang="zh-CN" altLang="en-US" sz="2000" dirty="0">
                <a:solidFill>
                  <a:srgbClr val="FF0000"/>
                </a:solidFill>
                <a:latin typeface="宋体" pitchFamily="2" charset="-122"/>
                <a:ea typeface="宋体" pitchFamily="2" charset="-122"/>
                <a:cs typeface="+mj-cs"/>
              </a:rPr>
              <a:t>指令的</a:t>
            </a:r>
            <a:r>
              <a:rPr lang="en-US" altLang="zh-CN" sz="2000" dirty="0">
                <a:solidFill>
                  <a:srgbClr val="FF0000"/>
                </a:solidFill>
                <a:latin typeface="宋体" pitchFamily="2" charset="-122"/>
                <a:ea typeface="宋体" pitchFamily="2" charset="-122"/>
                <a:cs typeface="+mj-cs"/>
              </a:rPr>
              <a:t>2/8</a:t>
            </a:r>
            <a:r>
              <a:rPr lang="zh-CN" altLang="en-US" sz="2000" dirty="0">
                <a:solidFill>
                  <a:srgbClr val="FF0000"/>
                </a:solidFill>
                <a:latin typeface="宋体" pitchFamily="2" charset="-122"/>
                <a:ea typeface="宋体" pitchFamily="2" charset="-122"/>
                <a:cs typeface="+mj-cs"/>
              </a:rPr>
              <a:t>规律</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在</a:t>
            </a:r>
            <a:r>
              <a:rPr lang="en-US" altLang="zh-CN" sz="200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中，为了支持目标程序的优化，支持高级语言和编译程序，增加了许多复杂的指令，用一条指令来代替一串指令，</a:t>
            </a:r>
            <a:r>
              <a:rPr lang="zh-CN" altLang="en-US" sz="2000" b="0" dirty="0">
                <a:solidFill>
                  <a:srgbClr val="FF0000"/>
                </a:solidFill>
                <a:latin typeface="宋体" pitchFamily="2" charset="-122"/>
                <a:ea typeface="宋体" pitchFamily="2" charset="-122"/>
                <a:cs typeface="+mj-cs"/>
              </a:rPr>
              <a:t>简化了软件设计，却增加了硬件的复杂程度。而且</a:t>
            </a:r>
            <a:r>
              <a:rPr lang="zh-CN" altLang="en-US" sz="2000" dirty="0">
                <a:solidFill>
                  <a:srgbClr val="FF0000"/>
                </a:solidFill>
                <a:latin typeface="宋体" pitchFamily="2" charset="-122"/>
                <a:ea typeface="宋体" pitchFamily="2" charset="-122"/>
                <a:cs typeface="+mj-cs"/>
              </a:rPr>
              <a:t>这些复杂指令并不等于有利于缩短程序的执行时间。</a:t>
            </a:r>
            <a:endParaRPr lang="en-US" altLang="zh-CN" sz="2000" dirty="0">
              <a:solidFill>
                <a:srgbClr val="FF0000"/>
              </a:solidFill>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在</a:t>
            </a:r>
            <a:r>
              <a:rPr lang="en-US" altLang="zh-CN" sz="2000" b="0" dirty="0">
                <a:latin typeface="宋体" pitchFamily="2" charset="-122"/>
                <a:ea typeface="宋体" pitchFamily="2" charset="-122"/>
                <a:cs typeface="+mj-cs"/>
              </a:rPr>
              <a:t>VLSI(Very-large-scale integration)</a:t>
            </a:r>
            <a:r>
              <a:rPr lang="zh-CN" altLang="en-US" sz="2000" b="0" dirty="0">
                <a:latin typeface="宋体" pitchFamily="2" charset="-122"/>
                <a:ea typeface="宋体" pitchFamily="2" charset="-122"/>
                <a:cs typeface="+mj-cs"/>
              </a:rPr>
              <a:t>制造工艺中要求</a:t>
            </a:r>
            <a:r>
              <a:rPr lang="en-US" altLang="zh-CN" sz="2000" b="0" dirty="0">
                <a:latin typeface="宋体" pitchFamily="2" charset="-122"/>
                <a:ea typeface="宋体" pitchFamily="2" charset="-122"/>
                <a:cs typeface="+mj-cs"/>
              </a:rPr>
              <a:t>CPU</a:t>
            </a:r>
            <a:r>
              <a:rPr lang="zh-CN" altLang="en-US" sz="2000" b="0" dirty="0">
                <a:latin typeface="宋体" pitchFamily="2" charset="-122"/>
                <a:ea typeface="宋体" pitchFamily="2" charset="-122"/>
                <a:cs typeface="+mj-cs"/>
              </a:rPr>
              <a:t>控制逻辑具有规整性，而</a:t>
            </a:r>
            <a:r>
              <a:rPr lang="en-US" altLang="zh-CN" sz="2000" b="0" dirty="0">
                <a:solidFill>
                  <a:srgbClr val="FF0000"/>
                </a:solidFill>
                <a:latin typeface="宋体" pitchFamily="2" charset="-122"/>
                <a:ea typeface="宋体" pitchFamily="2" charset="-122"/>
                <a:cs typeface="+mj-cs"/>
              </a:rPr>
              <a:t>CISC</a:t>
            </a:r>
            <a:r>
              <a:rPr lang="zh-CN" altLang="en-US" sz="2000" b="0" dirty="0">
                <a:solidFill>
                  <a:srgbClr val="FF0000"/>
                </a:solidFill>
                <a:latin typeface="宋体" pitchFamily="2" charset="-122"/>
                <a:ea typeface="宋体" pitchFamily="2" charset="-122"/>
                <a:cs typeface="+mj-cs"/>
              </a:rPr>
              <a:t>为了实现大量复杂的指令，控制逻辑极不规整，给</a:t>
            </a:r>
            <a:r>
              <a:rPr lang="en-US" altLang="zh-CN" sz="2000" b="0" dirty="0">
                <a:solidFill>
                  <a:srgbClr val="FF0000"/>
                </a:solidFill>
                <a:latin typeface="宋体" pitchFamily="2" charset="-122"/>
                <a:ea typeface="宋体" pitchFamily="2" charset="-122"/>
                <a:cs typeface="+mj-cs"/>
              </a:rPr>
              <a:t>VLSI</a:t>
            </a:r>
            <a:r>
              <a:rPr lang="zh-CN" altLang="en-US" sz="2000" b="0" dirty="0">
                <a:solidFill>
                  <a:srgbClr val="FF0000"/>
                </a:solidFill>
                <a:latin typeface="宋体" pitchFamily="2" charset="-122"/>
                <a:ea typeface="宋体" pitchFamily="2" charset="-122"/>
                <a:cs typeface="+mj-cs"/>
              </a:rPr>
              <a:t>工艺造成很大困难</a:t>
            </a:r>
          </a:p>
        </p:txBody>
      </p:sp>
      <p:sp>
        <p:nvSpPr>
          <p:cNvPr id="4" name="Date Placeholder 3"/>
          <p:cNvSpPr>
            <a:spLocks noGrp="1"/>
          </p:cNvSpPr>
          <p:nvPr>
            <p:ph type="dt" sz="half" idx="10"/>
          </p:nvPr>
        </p:nvSpPr>
        <p:spPr/>
        <p:txBody>
          <a:bodyPr/>
          <a:lstStyle/>
          <a:p>
            <a:pPr>
              <a:defRPr/>
            </a:pPr>
            <a:fld id="{92B6A223-1A84-4D6A-97AA-4D8B57F1CDF0}"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11</a:t>
            </a:fld>
            <a:endParaRPr lang="en-US" altLang="zh-CN"/>
          </a:p>
        </p:txBody>
      </p:sp>
    </p:spTree>
    <p:extLst>
      <p:ext uri="{BB962C8B-B14F-4D97-AF65-F5344CB8AC3E}">
        <p14:creationId xmlns:p14="http://schemas.microsoft.com/office/powerpoint/2010/main" val="111826857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嵌入式微处理器</a:t>
            </a:r>
            <a:r>
              <a:rPr lang="zh-CN" altLang="en-US" sz="2400" b="0" dirty="0">
                <a:solidFill>
                  <a:schemeClr val="tx1"/>
                </a:solidFill>
                <a:latin typeface="宋体" pitchFamily="2" charset="-122"/>
                <a:ea typeface="宋体" pitchFamily="2" charset="-122"/>
                <a:cs typeface="+mj-cs"/>
              </a:rPr>
              <a:t>指令系统</a:t>
            </a:r>
            <a:endParaRPr lang="en-US" altLang="zh-CN" sz="2400" b="0" dirty="0">
              <a:solidFill>
                <a:schemeClr val="tx1"/>
              </a:solidFill>
              <a:latin typeface="宋体" pitchFamily="2" charset="-122"/>
              <a:ea typeface="宋体" pitchFamily="2" charset="-122"/>
              <a:cs typeface="+mj-cs"/>
            </a:endParaRPr>
          </a:p>
          <a:p>
            <a:pPr lvl="1"/>
            <a:r>
              <a:rPr lang="zh-CN" altLang="en-US" sz="2300" dirty="0">
                <a:solidFill>
                  <a:schemeClr val="tx1"/>
                </a:solidFill>
                <a:latin typeface="宋体" pitchFamily="2" charset="-122"/>
                <a:ea typeface="宋体" pitchFamily="2" charset="-122"/>
                <a:cs typeface="+mj-cs"/>
              </a:rPr>
              <a:t>精简指令集系统</a:t>
            </a:r>
            <a:r>
              <a:rPr lang="en-US" altLang="zh-CN" sz="2300" b="0" dirty="0">
                <a:solidFill>
                  <a:schemeClr val="tx1"/>
                </a:solidFill>
                <a:latin typeface="宋体" pitchFamily="2" charset="-122"/>
                <a:ea typeface="宋体" pitchFamily="2" charset="-122"/>
                <a:cs typeface="+mj-cs"/>
              </a:rPr>
              <a:t>(Reduced Instruction Set Computer</a:t>
            </a:r>
            <a:r>
              <a:rPr lang="zh-CN" altLang="en-US" sz="2300" b="0" dirty="0">
                <a:solidFill>
                  <a:schemeClr val="tx1"/>
                </a:solidFill>
                <a:latin typeface="宋体" pitchFamily="2" charset="-122"/>
                <a:ea typeface="宋体" pitchFamily="2" charset="-122"/>
                <a:cs typeface="+mj-cs"/>
              </a:rPr>
              <a:t>，</a:t>
            </a:r>
            <a:r>
              <a:rPr lang="en-US" altLang="zh-CN" sz="2300" dirty="0">
                <a:solidFill>
                  <a:schemeClr val="tx1"/>
                </a:solidFill>
                <a:latin typeface="宋体" pitchFamily="2" charset="-122"/>
                <a:ea typeface="宋体" pitchFamily="2" charset="-122"/>
                <a:cs typeface="+mj-cs"/>
              </a:rPr>
              <a:t>RISC</a:t>
            </a:r>
            <a:r>
              <a:rPr lang="en-US" altLang="zh-CN" sz="2300" b="0" dirty="0">
                <a:solidFill>
                  <a:schemeClr val="tx1"/>
                </a:solidFill>
                <a:latin typeface="宋体" pitchFamily="2" charset="-122"/>
                <a:ea typeface="宋体" pitchFamily="2" charset="-122"/>
                <a:cs typeface="+mj-cs"/>
              </a:rPr>
              <a:t>)</a:t>
            </a:r>
          </a:p>
          <a:p>
            <a:pPr lvl="2"/>
            <a:r>
              <a:rPr lang="en-US" altLang="zh-CN" sz="2000" dirty="0">
                <a:latin typeface="宋体" pitchFamily="2" charset="-122"/>
                <a:ea typeface="宋体" pitchFamily="2" charset="-122"/>
                <a:cs typeface="+mj-cs"/>
              </a:rPr>
              <a:t>RISC</a:t>
            </a:r>
            <a:r>
              <a:rPr lang="zh-CN" altLang="en-US" sz="2000" b="0" dirty="0">
                <a:latin typeface="宋体" pitchFamily="2" charset="-122"/>
                <a:ea typeface="宋体" pitchFamily="2" charset="-122"/>
                <a:cs typeface="+mj-cs"/>
              </a:rPr>
              <a:t>是在</a:t>
            </a:r>
            <a:r>
              <a:rPr lang="en-US" altLang="zh-CN" sz="2000" b="0" dirty="0">
                <a:latin typeface="宋体" pitchFamily="2" charset="-122"/>
                <a:ea typeface="宋体" pitchFamily="2" charset="-122"/>
                <a:cs typeface="+mj-cs"/>
              </a:rPr>
              <a:t>CISC</a:t>
            </a:r>
            <a:r>
              <a:rPr lang="zh-CN" altLang="en-US" sz="2000" b="0" dirty="0">
                <a:latin typeface="宋体" pitchFamily="2" charset="-122"/>
                <a:ea typeface="宋体" pitchFamily="2" charset="-122"/>
                <a:cs typeface="+mj-cs"/>
              </a:rPr>
              <a:t>的基础上产生并发展起来的；</a:t>
            </a:r>
            <a:endParaRPr lang="en-US" altLang="zh-CN" sz="2000" b="0" dirty="0">
              <a:latin typeface="宋体" pitchFamily="2" charset="-122"/>
              <a:ea typeface="宋体" pitchFamily="2" charset="-122"/>
              <a:cs typeface="+mj-cs"/>
            </a:endParaRPr>
          </a:p>
          <a:p>
            <a:pPr lvl="2"/>
            <a:r>
              <a:rPr lang="en-US" altLang="zh-CN" sz="2000" dirty="0">
                <a:latin typeface="宋体" pitchFamily="2" charset="-122"/>
                <a:ea typeface="宋体" pitchFamily="2" charset="-122"/>
                <a:cs typeface="+mj-cs"/>
              </a:rPr>
              <a:t>RISC</a:t>
            </a:r>
            <a:r>
              <a:rPr lang="zh-CN" altLang="en-US" sz="2000" b="0" dirty="0">
                <a:latin typeface="宋体" pitchFamily="2" charset="-122"/>
                <a:ea typeface="宋体" pitchFamily="2" charset="-122"/>
                <a:cs typeface="+mj-cs"/>
              </a:rPr>
              <a:t>简化指令系统使计算机的结构更加简单合理，提高运算效率；</a:t>
            </a:r>
          </a:p>
          <a:p>
            <a:pPr lvl="2"/>
            <a:r>
              <a:rPr lang="zh-CN" altLang="en-US" sz="1900" b="0" dirty="0">
                <a:solidFill>
                  <a:srgbClr val="FF0000"/>
                </a:solidFill>
                <a:latin typeface="宋体" pitchFamily="2" charset="-122"/>
                <a:ea typeface="宋体" pitchFamily="2" charset="-122"/>
                <a:cs typeface="+mj-cs"/>
              </a:rPr>
              <a:t>优先选取使用频率高的、很有用但不复杂的指令</a:t>
            </a:r>
            <a:r>
              <a:rPr lang="zh-CN" altLang="en-US" sz="1900" b="0" dirty="0">
                <a:latin typeface="宋体" pitchFamily="2" charset="-122"/>
                <a:ea typeface="宋体" pitchFamily="2" charset="-122"/>
                <a:cs typeface="+mj-cs"/>
              </a:rPr>
              <a:t>，避免使用复杂指令；</a:t>
            </a:r>
            <a:endParaRPr lang="en-US" altLang="zh-CN" sz="1900" b="0" dirty="0">
              <a:latin typeface="宋体" pitchFamily="2" charset="-122"/>
              <a:ea typeface="宋体" pitchFamily="2" charset="-122"/>
              <a:cs typeface="+mj-cs"/>
            </a:endParaRPr>
          </a:p>
          <a:p>
            <a:pPr lvl="2"/>
            <a:r>
              <a:rPr lang="zh-CN" altLang="en-US" sz="2000" b="0" dirty="0">
                <a:solidFill>
                  <a:srgbClr val="FF0000"/>
                </a:solidFill>
                <a:latin typeface="宋体" pitchFamily="2" charset="-122"/>
                <a:ea typeface="宋体" pitchFamily="2" charset="-122"/>
                <a:cs typeface="+mj-cs"/>
              </a:rPr>
              <a:t>固定指令长度，减少指令格式和寻址方式种类</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指令之间各字段的划分比较一致，各字段的功能也比较规整；</a:t>
            </a:r>
            <a:endParaRPr lang="en-US" altLang="zh-CN" sz="2000" b="0" dirty="0">
              <a:latin typeface="宋体" pitchFamily="2" charset="-122"/>
              <a:ea typeface="宋体" pitchFamily="2" charset="-122"/>
              <a:cs typeface="+mj-cs"/>
            </a:endParaRPr>
          </a:p>
          <a:p>
            <a:pPr lvl="2"/>
            <a:r>
              <a:rPr lang="zh-CN" altLang="en-US" sz="1900" b="0" dirty="0">
                <a:latin typeface="宋体" pitchFamily="2" charset="-122"/>
                <a:ea typeface="宋体" pitchFamily="2" charset="-122"/>
                <a:cs typeface="+mj-cs"/>
              </a:rPr>
              <a:t>采用</a:t>
            </a:r>
            <a:r>
              <a:rPr lang="en-US" altLang="zh-CN" sz="1900" b="0" dirty="0">
                <a:latin typeface="宋体" pitchFamily="2" charset="-122"/>
                <a:ea typeface="宋体" pitchFamily="2" charset="-122"/>
                <a:cs typeface="+mj-cs"/>
              </a:rPr>
              <a:t>Load/Store</a:t>
            </a:r>
            <a:r>
              <a:rPr lang="zh-CN" altLang="en-US" sz="1900" b="0" dirty="0">
                <a:latin typeface="宋体" pitchFamily="2" charset="-122"/>
                <a:ea typeface="宋体" pitchFamily="2" charset="-122"/>
                <a:cs typeface="+mj-cs"/>
              </a:rPr>
              <a:t>指令访问存储器，其余指令都在寄存器之间进行；</a:t>
            </a:r>
            <a:endParaRPr lang="en-US" altLang="zh-CN" sz="1900" b="0" dirty="0">
              <a:latin typeface="宋体" pitchFamily="2" charset="-122"/>
              <a:ea typeface="宋体" pitchFamily="2" charset="-122"/>
              <a:cs typeface="+mj-cs"/>
            </a:endParaRPr>
          </a:p>
          <a:p>
            <a:pPr lvl="2"/>
            <a:r>
              <a:rPr lang="zh-CN" altLang="en-US" sz="2000" b="0" dirty="0">
                <a:latin typeface="宋体" pitchFamily="2" charset="-122"/>
                <a:ea typeface="宋体" pitchFamily="2" charset="-122"/>
                <a:cs typeface="+mj-cs"/>
              </a:rPr>
              <a:t>增加通用寄存器数量，算术</a:t>
            </a:r>
            <a:r>
              <a:rPr lang="en-US" altLang="zh-CN" sz="2000" b="0" dirty="0">
                <a:latin typeface="宋体" pitchFamily="2" charset="-122"/>
                <a:ea typeface="宋体" pitchFamily="2" charset="-122"/>
                <a:cs typeface="+mj-cs"/>
              </a:rPr>
              <a:t>/</a:t>
            </a:r>
            <a:r>
              <a:rPr lang="zh-CN" altLang="en-US" sz="2000" b="0" dirty="0">
                <a:latin typeface="宋体" pitchFamily="2" charset="-122"/>
                <a:ea typeface="宋体" pitchFamily="2" charset="-122"/>
                <a:cs typeface="+mj-cs"/>
              </a:rPr>
              <a:t>逻辑运算的操作数都在寄存器中存取；</a:t>
            </a:r>
            <a:endParaRPr lang="en-US" altLang="zh-CN" sz="2000" b="0" dirty="0">
              <a:latin typeface="宋体" pitchFamily="2" charset="-122"/>
              <a:ea typeface="宋体" pitchFamily="2" charset="-122"/>
              <a:cs typeface="+mj-cs"/>
            </a:endParaRPr>
          </a:p>
          <a:p>
            <a:pPr lvl="2"/>
            <a:r>
              <a:rPr lang="zh-CN" altLang="en-US" sz="2000" b="0" dirty="0">
                <a:solidFill>
                  <a:srgbClr val="FF0000"/>
                </a:solidFill>
                <a:latin typeface="宋体" pitchFamily="2" charset="-122"/>
                <a:ea typeface="宋体" pitchFamily="2" charset="-122"/>
                <a:cs typeface="+mj-cs"/>
              </a:rPr>
              <a:t>大部分指令控制在一个或小于一个机器周期内完成</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a:p>
            <a:pPr lvl="2"/>
            <a:r>
              <a:rPr lang="zh-CN" altLang="en-US" sz="2000" b="0" dirty="0">
                <a:solidFill>
                  <a:srgbClr val="FF0000"/>
                </a:solidFill>
                <a:latin typeface="宋体" pitchFamily="2" charset="-122"/>
                <a:ea typeface="宋体" pitchFamily="2" charset="-122"/>
                <a:cs typeface="+mj-cs"/>
              </a:rPr>
              <a:t>以硬布线控制逻辑为主，不用或少用微码控制</a:t>
            </a:r>
            <a:r>
              <a:rPr lang="zh-CN" altLang="en-US" sz="2000" b="0" dirty="0">
                <a:latin typeface="宋体" pitchFamily="2" charset="-122"/>
                <a:ea typeface="宋体" pitchFamily="2" charset="-122"/>
                <a:cs typeface="+mj-cs"/>
              </a:rPr>
              <a:t>。</a:t>
            </a:r>
            <a:endParaRPr lang="en-US" altLang="zh-CN" sz="2000" b="0" dirty="0">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defRPr/>
            </a:pPr>
            <a:fld id="{4B56FE7A-1B0C-4058-BB3B-6CB897A848A5}"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12</a:t>
            </a:fld>
            <a:endParaRPr lang="en-US" altLang="zh-CN"/>
          </a:p>
        </p:txBody>
      </p:sp>
    </p:spTree>
    <p:extLst>
      <p:ext uri="{BB962C8B-B14F-4D97-AF65-F5344CB8AC3E}">
        <p14:creationId xmlns:p14="http://schemas.microsoft.com/office/powerpoint/2010/main" val="275673272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a:xfrm>
            <a:off x="179388" y="980728"/>
            <a:ext cx="8856662" cy="5544616"/>
          </a:xfrm>
        </p:spPr>
        <p:txBody>
          <a:bodyPr/>
          <a:lstStyle/>
          <a:p>
            <a:r>
              <a:rPr lang="en-US" altLang="zh-CN" sz="2400" dirty="0">
                <a:solidFill>
                  <a:schemeClr val="tx1"/>
                </a:solidFill>
                <a:latin typeface="宋体" pitchFamily="2" charset="-122"/>
                <a:ea typeface="宋体" pitchFamily="2" charset="-122"/>
              </a:rPr>
              <a:t>CISC</a:t>
            </a:r>
            <a:r>
              <a:rPr lang="zh-CN" altLang="en-US" sz="2400" b="0" dirty="0">
                <a:solidFill>
                  <a:schemeClr val="tx1"/>
                </a:solidFill>
                <a:latin typeface="宋体" pitchFamily="2" charset="-122"/>
                <a:ea typeface="宋体" pitchFamily="2" charset="-122"/>
              </a:rPr>
              <a:t>与</a:t>
            </a:r>
            <a:r>
              <a:rPr lang="en-US" altLang="zh-CN" sz="2400" dirty="0">
                <a:solidFill>
                  <a:schemeClr val="tx1"/>
                </a:solidFill>
                <a:latin typeface="宋体" pitchFamily="2" charset="-122"/>
                <a:ea typeface="宋体" pitchFamily="2" charset="-122"/>
              </a:rPr>
              <a:t>RISC</a:t>
            </a:r>
            <a:r>
              <a:rPr lang="zh-CN" altLang="en-US" sz="2400" b="0" dirty="0">
                <a:solidFill>
                  <a:schemeClr val="tx1"/>
                </a:solidFill>
                <a:latin typeface="宋体" pitchFamily="2" charset="-122"/>
                <a:ea typeface="宋体" pitchFamily="2" charset="-122"/>
              </a:rPr>
              <a:t>之间的主要差异</a:t>
            </a:r>
            <a:endParaRPr lang="en-US" altLang="zh-CN" sz="2400" b="0" dirty="0">
              <a:solidFill>
                <a:schemeClr val="tx1"/>
              </a:solidFill>
              <a:latin typeface="宋体" pitchFamily="2" charset="-122"/>
              <a:ea typeface="宋体" pitchFamily="2" charset="-122"/>
              <a:cs typeface="+mj-cs"/>
            </a:endParaRPr>
          </a:p>
          <a:p>
            <a:pPr lvl="1"/>
            <a:r>
              <a:rPr lang="zh-CN" altLang="en-US" sz="1800" dirty="0">
                <a:latin typeface="宋体" pitchFamily="2" charset="-122"/>
                <a:ea typeface="宋体" pitchFamily="2" charset="-122"/>
                <a:cs typeface="+mj-cs"/>
              </a:rPr>
              <a:t>指令系统</a:t>
            </a:r>
            <a:r>
              <a:rPr lang="zh-CN" altLang="en-US" sz="1800" b="0" dirty="0">
                <a:latin typeface="宋体" pitchFamily="2" charset="-122"/>
                <a:ea typeface="宋体" pitchFamily="2" charset="-122"/>
                <a:cs typeface="+mj-cs"/>
              </a:rPr>
              <a:t>：</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设计者把主要精力放在那些经常使用的指令上，尽量使它们具有简单高效的特色。对不常用的功能，常通过组合指令来实现。而</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的指令系统比较丰富，有专用指令来完成特定的功能。</a:t>
            </a:r>
          </a:p>
          <a:p>
            <a:pPr lvl="1"/>
            <a:r>
              <a:rPr lang="zh-CN" altLang="en-US" sz="1800" dirty="0">
                <a:latin typeface="宋体" pitchFamily="2" charset="-122"/>
                <a:ea typeface="宋体" pitchFamily="2" charset="-122"/>
                <a:cs typeface="+mj-cs"/>
              </a:rPr>
              <a:t>存储器操作</a:t>
            </a:r>
            <a:r>
              <a:rPr lang="zh-CN" altLang="en-US" sz="1800" b="0" dirty="0">
                <a:latin typeface="宋体" pitchFamily="2" charset="-122"/>
                <a:ea typeface="宋体" pitchFamily="2" charset="-122"/>
                <a:cs typeface="+mj-cs"/>
              </a:rPr>
              <a:t>：</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对存储器操作有限制，使控制简单化；而</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机器的存储器操作指令多，操作直接。</a:t>
            </a:r>
          </a:p>
          <a:p>
            <a:pPr lvl="1"/>
            <a:r>
              <a:rPr lang="zh-CN" altLang="en-US" sz="1800" dirty="0">
                <a:latin typeface="宋体" pitchFamily="2" charset="-122"/>
                <a:ea typeface="宋体" pitchFamily="2" charset="-122"/>
                <a:cs typeface="+mj-cs"/>
              </a:rPr>
              <a:t>程序</a:t>
            </a:r>
            <a:r>
              <a:rPr lang="zh-CN" altLang="en-US" sz="1800" b="0" dirty="0">
                <a:latin typeface="宋体" pitchFamily="2" charset="-122"/>
                <a:ea typeface="宋体" pitchFamily="2" charset="-122"/>
                <a:cs typeface="+mj-cs"/>
              </a:rPr>
              <a:t>：</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汇编语言程序一般需要</a:t>
            </a:r>
            <a:r>
              <a:rPr lang="zh-CN" altLang="en-US" sz="1800" b="0" dirty="0">
                <a:solidFill>
                  <a:srgbClr val="FF0000"/>
                </a:solidFill>
                <a:latin typeface="宋体" pitchFamily="2" charset="-122"/>
                <a:ea typeface="宋体" pitchFamily="2" charset="-122"/>
                <a:cs typeface="+mj-cs"/>
              </a:rPr>
              <a:t>较大的内存空间</a:t>
            </a:r>
            <a:r>
              <a:rPr lang="zh-CN" altLang="en-US" sz="1800" b="0" dirty="0">
                <a:latin typeface="宋体" pitchFamily="2" charset="-122"/>
                <a:ea typeface="宋体" pitchFamily="2" charset="-122"/>
                <a:cs typeface="+mj-cs"/>
              </a:rPr>
              <a:t>，实现特殊功能时程序复杂，不易设计；而</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汇编语言程序编程相对简单，科学计算及复杂操作的程序设计相对容易，效率较高。</a:t>
            </a:r>
          </a:p>
          <a:p>
            <a:pPr lvl="1"/>
            <a:r>
              <a:rPr lang="en-US" altLang="zh-CN" sz="1800" dirty="0">
                <a:latin typeface="宋体" pitchFamily="2" charset="-122"/>
                <a:ea typeface="宋体" pitchFamily="2" charset="-122"/>
                <a:cs typeface="+mj-cs"/>
              </a:rPr>
              <a:t>CPU</a:t>
            </a:r>
            <a:r>
              <a:rPr lang="zh-CN" altLang="en-US" sz="1800" dirty="0">
                <a:latin typeface="宋体" pitchFamily="2" charset="-122"/>
                <a:ea typeface="宋体" pitchFamily="2" charset="-122"/>
                <a:cs typeface="+mj-cs"/>
              </a:rPr>
              <a:t>：</a:t>
            </a:r>
            <a:r>
              <a:rPr lang="zh-CN" altLang="en-US" sz="1800" b="0" dirty="0">
                <a:latin typeface="宋体" pitchFamily="2" charset="-122"/>
                <a:ea typeface="宋体" pitchFamily="2" charset="-122"/>
                <a:cs typeface="+mj-cs"/>
              </a:rPr>
              <a:t>由于</a:t>
            </a:r>
            <a:r>
              <a:rPr lang="en-US" altLang="zh-CN" sz="1800" b="0" dirty="0">
                <a:latin typeface="宋体" pitchFamily="2" charset="-122"/>
                <a:ea typeface="宋体" pitchFamily="2" charset="-122"/>
                <a:cs typeface="+mj-cs"/>
              </a:rPr>
              <a:t>RISC CPU</a:t>
            </a:r>
            <a:r>
              <a:rPr lang="zh-CN" altLang="en-US" sz="1800" b="0" dirty="0">
                <a:latin typeface="宋体" pitchFamily="2" charset="-122"/>
                <a:ea typeface="宋体" pitchFamily="2" charset="-122"/>
                <a:cs typeface="+mj-cs"/>
              </a:rPr>
              <a:t>包含较少的单元电路，因而面积小、功耗低；而</a:t>
            </a:r>
            <a:r>
              <a:rPr lang="en-US" altLang="zh-CN" sz="1800" b="0" dirty="0">
                <a:latin typeface="宋体" pitchFamily="2" charset="-122"/>
                <a:ea typeface="宋体" pitchFamily="2" charset="-122"/>
                <a:cs typeface="+mj-cs"/>
              </a:rPr>
              <a:t>CISC CPU</a:t>
            </a:r>
            <a:r>
              <a:rPr lang="zh-CN" altLang="en-US" sz="1800" b="0" dirty="0">
                <a:latin typeface="宋体" pitchFamily="2" charset="-122"/>
                <a:ea typeface="宋体" pitchFamily="2" charset="-122"/>
                <a:cs typeface="+mj-cs"/>
              </a:rPr>
              <a:t>包含丰富的电路单元，因而功能强、面积大、功耗大。</a:t>
            </a:r>
          </a:p>
          <a:p>
            <a:pPr lvl="1"/>
            <a:r>
              <a:rPr lang="zh-CN" altLang="en-US" sz="1800" dirty="0">
                <a:latin typeface="宋体" pitchFamily="2" charset="-122"/>
                <a:ea typeface="宋体" pitchFamily="2" charset="-122"/>
                <a:cs typeface="+mj-cs"/>
              </a:rPr>
              <a:t>设计周期：</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微处理器结构简单，布局紧凑，设计周期短，且易于采用最新技术；</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微处理器结构复杂，设计周期长。</a:t>
            </a:r>
          </a:p>
          <a:p>
            <a:pPr lvl="1"/>
            <a:r>
              <a:rPr lang="zh-CN" altLang="en-US" sz="1800" dirty="0">
                <a:latin typeface="宋体" pitchFamily="2" charset="-122"/>
                <a:ea typeface="宋体" pitchFamily="2" charset="-122"/>
                <a:cs typeface="+mj-cs"/>
              </a:rPr>
              <a:t>易用性：</a:t>
            </a:r>
            <a:r>
              <a:rPr lang="en-US" altLang="zh-CN" sz="1800" b="0" dirty="0">
                <a:latin typeface="宋体" pitchFamily="2" charset="-122"/>
                <a:ea typeface="宋体" pitchFamily="2" charset="-122"/>
                <a:cs typeface="+mj-cs"/>
              </a:rPr>
              <a:t>RISC</a:t>
            </a:r>
            <a:r>
              <a:rPr lang="zh-CN" altLang="en-US" sz="1800" b="0" dirty="0">
                <a:latin typeface="宋体" pitchFamily="2" charset="-122"/>
                <a:ea typeface="宋体" pitchFamily="2" charset="-122"/>
                <a:cs typeface="+mj-cs"/>
              </a:rPr>
              <a:t>微处理器结构简单，指令规整，性能容易把握，易学易用；</a:t>
            </a:r>
            <a:r>
              <a:rPr lang="en-US" altLang="zh-CN" sz="1800" b="0" dirty="0">
                <a:latin typeface="宋体" pitchFamily="2" charset="-122"/>
                <a:ea typeface="宋体" pitchFamily="2" charset="-122"/>
                <a:cs typeface="+mj-cs"/>
              </a:rPr>
              <a:t>CISC</a:t>
            </a:r>
            <a:r>
              <a:rPr lang="zh-CN" altLang="en-US" sz="1800" b="0" dirty="0">
                <a:latin typeface="宋体" pitchFamily="2" charset="-122"/>
                <a:ea typeface="宋体" pitchFamily="2" charset="-122"/>
                <a:cs typeface="+mj-cs"/>
              </a:rPr>
              <a:t>微处理器结构复杂，功能强大，实现特殊功能容易。</a:t>
            </a:r>
          </a:p>
          <a:p>
            <a:pPr lvl="1"/>
            <a:r>
              <a:rPr lang="zh-CN" altLang="en-US" sz="1800" dirty="0">
                <a:latin typeface="宋体" pitchFamily="2" charset="-122"/>
                <a:ea typeface="宋体" pitchFamily="2" charset="-122"/>
                <a:cs typeface="+mj-cs"/>
              </a:rPr>
              <a:t>应用范围：</a:t>
            </a:r>
            <a:r>
              <a:rPr lang="en-US" altLang="zh-CN" sz="1800" b="0" dirty="0">
                <a:solidFill>
                  <a:srgbClr val="FF0000"/>
                </a:solidFill>
                <a:latin typeface="宋体" pitchFamily="2" charset="-122"/>
                <a:ea typeface="宋体" pitchFamily="2" charset="-122"/>
                <a:cs typeface="+mj-cs"/>
              </a:rPr>
              <a:t>RISC</a:t>
            </a:r>
            <a:r>
              <a:rPr lang="zh-CN" altLang="en-US" sz="1800" b="0" dirty="0">
                <a:solidFill>
                  <a:srgbClr val="FF0000"/>
                </a:solidFill>
                <a:latin typeface="宋体" pitchFamily="2" charset="-122"/>
                <a:ea typeface="宋体" pitchFamily="2" charset="-122"/>
                <a:cs typeface="+mj-cs"/>
              </a:rPr>
              <a:t>更适用于嵌入式系统；而</a:t>
            </a:r>
            <a:r>
              <a:rPr lang="en-US" altLang="zh-CN" sz="1800" b="0" dirty="0">
                <a:solidFill>
                  <a:srgbClr val="FF0000"/>
                </a:solidFill>
                <a:latin typeface="宋体" pitchFamily="2" charset="-122"/>
                <a:ea typeface="宋体" pitchFamily="2" charset="-122"/>
                <a:cs typeface="+mj-cs"/>
              </a:rPr>
              <a:t>CISC</a:t>
            </a:r>
            <a:r>
              <a:rPr lang="zh-CN" altLang="en-US" sz="1800" b="0" dirty="0">
                <a:solidFill>
                  <a:srgbClr val="FF0000"/>
                </a:solidFill>
                <a:latin typeface="宋体" pitchFamily="2" charset="-122"/>
                <a:ea typeface="宋体" pitchFamily="2" charset="-122"/>
                <a:cs typeface="+mj-cs"/>
              </a:rPr>
              <a:t>则更适合于通用计算机。</a:t>
            </a:r>
            <a:endParaRPr lang="en-US" altLang="zh-CN" sz="1800" b="0" dirty="0">
              <a:solidFill>
                <a:srgbClr val="FF0000"/>
              </a:solidFill>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defRPr/>
            </a:pPr>
            <a:fld id="{04A76039-6FC8-447D-80FF-7B9CB3D2EB88}"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13</a:t>
            </a:fld>
            <a:endParaRPr lang="en-US" altLang="zh-CN"/>
          </a:p>
        </p:txBody>
      </p:sp>
    </p:spTree>
    <p:extLst>
      <p:ext uri="{BB962C8B-B14F-4D97-AF65-F5344CB8AC3E}">
        <p14:creationId xmlns:p14="http://schemas.microsoft.com/office/powerpoint/2010/main" val="37609955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外围硬件设备</a:t>
            </a:r>
          </a:p>
          <a:p>
            <a:pPr lvl="1"/>
            <a:r>
              <a:rPr lang="zh-CN" altLang="en-US" sz="2300" b="0" dirty="0">
                <a:solidFill>
                  <a:schemeClr val="tx1"/>
                </a:solidFill>
                <a:latin typeface="宋体" pitchFamily="2" charset="-122"/>
                <a:ea typeface="宋体" pitchFamily="2" charset="-122"/>
              </a:rPr>
              <a:t>嵌入式硬件系统通常是一个</a:t>
            </a:r>
            <a:r>
              <a:rPr lang="zh-CN" altLang="en-US" sz="2300" b="0" dirty="0">
                <a:solidFill>
                  <a:srgbClr val="FF0000"/>
                </a:solidFill>
                <a:latin typeface="宋体" pitchFamily="2" charset="-122"/>
                <a:ea typeface="宋体" pitchFamily="2" charset="-122"/>
              </a:rPr>
              <a:t>以嵌入式微处理器为中心</a:t>
            </a:r>
            <a:r>
              <a:rPr lang="zh-CN" altLang="en-US" sz="2300" b="0" dirty="0">
                <a:solidFill>
                  <a:schemeClr val="tx1"/>
                </a:solidFill>
                <a:latin typeface="宋体" pitchFamily="2" charset="-122"/>
                <a:ea typeface="宋体" pitchFamily="2" charset="-122"/>
              </a:rPr>
              <a:t>，包含有</a:t>
            </a:r>
            <a:r>
              <a:rPr lang="zh-CN" altLang="en-US" sz="2300" b="0" dirty="0">
                <a:solidFill>
                  <a:srgbClr val="FF0000"/>
                </a:solidFill>
                <a:latin typeface="宋体" pitchFamily="2" charset="-122"/>
                <a:ea typeface="宋体" pitchFamily="2" charset="-122"/>
              </a:rPr>
              <a:t>电源</a:t>
            </a:r>
            <a:r>
              <a:rPr lang="zh-CN" altLang="en-US" sz="2300" b="0" dirty="0">
                <a:solidFill>
                  <a:schemeClr val="tx1"/>
                </a:solidFill>
                <a:latin typeface="宋体" pitchFamily="2" charset="-122"/>
                <a:ea typeface="宋体" pitchFamily="2" charset="-122"/>
              </a:rPr>
              <a:t>、</a:t>
            </a:r>
            <a:r>
              <a:rPr lang="zh-CN" altLang="en-US" sz="2300" b="0" dirty="0">
                <a:solidFill>
                  <a:srgbClr val="FF0000"/>
                </a:solidFill>
                <a:latin typeface="宋体" pitchFamily="2" charset="-122"/>
                <a:ea typeface="宋体" pitchFamily="2" charset="-122"/>
              </a:rPr>
              <a:t>时钟、复位、输入输出及驱动、存储、其他电路</a:t>
            </a:r>
            <a:r>
              <a:rPr lang="zh-CN" altLang="en-US" sz="2300" b="0" dirty="0">
                <a:solidFill>
                  <a:schemeClr val="tx1"/>
                </a:solidFill>
                <a:latin typeface="宋体" pitchFamily="2" charset="-122"/>
                <a:ea typeface="宋体" pitchFamily="2" charset="-122"/>
              </a:rPr>
              <a:t>模块，其中操作系统和应用程序都固化在模块的</a:t>
            </a:r>
            <a:r>
              <a:rPr lang="en-US" altLang="zh-CN" sz="2300" b="0" dirty="0">
                <a:solidFill>
                  <a:srgbClr val="FF0000"/>
                </a:solidFill>
                <a:latin typeface="宋体" pitchFamily="2" charset="-122"/>
                <a:ea typeface="宋体" pitchFamily="2" charset="-122"/>
              </a:rPr>
              <a:t>ROM/Flash/OTP</a:t>
            </a:r>
            <a:r>
              <a:rPr lang="zh-CN" altLang="en-US" sz="2300" b="0" dirty="0">
                <a:solidFill>
                  <a:schemeClr val="tx1"/>
                </a:solidFill>
                <a:latin typeface="宋体" pitchFamily="2" charset="-122"/>
                <a:ea typeface="宋体" pitchFamily="2" charset="-122"/>
              </a:rPr>
              <a:t>中。</a:t>
            </a:r>
            <a:endParaRPr lang="en-US" altLang="zh-CN" sz="2300" b="0" dirty="0">
              <a:solidFill>
                <a:schemeClr val="tx1"/>
              </a:solidFill>
              <a:latin typeface="宋体" pitchFamily="2" charset="-122"/>
              <a:ea typeface="宋体" pitchFamily="2" charset="-122"/>
            </a:endParaRPr>
          </a:p>
          <a:p>
            <a:pPr lvl="1"/>
            <a:r>
              <a:rPr lang="zh-CN" altLang="en-US" sz="2300" b="0" dirty="0">
                <a:solidFill>
                  <a:schemeClr val="tx1"/>
                </a:solidFill>
                <a:latin typeface="宋体" pitchFamily="2" charset="-122"/>
                <a:ea typeface="宋体" pitchFamily="2" charset="-122"/>
              </a:rPr>
              <a:t>外围硬件设备指在嵌入式硬件系统中，除微处理器外的完成</a:t>
            </a:r>
            <a:r>
              <a:rPr lang="zh-CN" altLang="en-US" sz="2300" b="0" dirty="0">
                <a:solidFill>
                  <a:srgbClr val="FF0000"/>
                </a:solidFill>
                <a:latin typeface="宋体" pitchFamily="2" charset="-122"/>
                <a:ea typeface="宋体" pitchFamily="2" charset="-122"/>
              </a:rPr>
              <a:t>输入、输出、存储、显示、通信</a:t>
            </a:r>
            <a:r>
              <a:rPr lang="zh-CN" altLang="en-US" sz="2300" b="0" dirty="0">
                <a:solidFill>
                  <a:schemeClr val="tx1"/>
                </a:solidFill>
                <a:latin typeface="宋体" pitchFamily="2" charset="-122"/>
                <a:ea typeface="宋体" pitchFamily="2" charset="-122"/>
              </a:rPr>
              <a:t>、调试等部件及电源。</a:t>
            </a:r>
            <a:endParaRPr lang="en-US" altLang="zh-CN" sz="2300" b="0" dirty="0">
              <a:solidFill>
                <a:schemeClr val="tx1"/>
              </a:solidFill>
              <a:latin typeface="宋体" pitchFamily="2" charset="-122"/>
              <a:ea typeface="宋体" pitchFamily="2" charset="-122"/>
            </a:endParaRPr>
          </a:p>
          <a:p>
            <a:pPr lvl="1"/>
            <a:r>
              <a:rPr lang="zh-CN" altLang="en-US" sz="2300" b="0" dirty="0">
                <a:solidFill>
                  <a:schemeClr val="tx1"/>
                </a:solidFill>
                <a:latin typeface="宋体" pitchFamily="2" charset="-122"/>
                <a:ea typeface="宋体" pitchFamily="2" charset="-122"/>
              </a:rPr>
              <a:t>根据外围硬件设备的功能可分为</a:t>
            </a:r>
            <a:r>
              <a:rPr lang="zh-CN" altLang="en-US" sz="2300" b="0" dirty="0">
                <a:solidFill>
                  <a:srgbClr val="FF0000"/>
                </a:solidFill>
                <a:latin typeface="宋体" pitchFamily="2" charset="-122"/>
                <a:ea typeface="宋体" pitchFamily="2" charset="-122"/>
              </a:rPr>
              <a:t>存储器</a:t>
            </a:r>
            <a:r>
              <a:rPr lang="en-US" altLang="zh-CN" sz="2300" b="0" dirty="0">
                <a:solidFill>
                  <a:schemeClr val="tx1"/>
                </a:solidFill>
                <a:latin typeface="宋体" pitchFamily="2" charset="-122"/>
                <a:ea typeface="宋体" pitchFamily="2" charset="-122"/>
              </a:rPr>
              <a:t>(</a:t>
            </a:r>
            <a:r>
              <a:rPr lang="en-US" altLang="zh-CN" sz="2300" b="0" dirty="0">
                <a:solidFill>
                  <a:srgbClr val="FF0000"/>
                </a:solidFill>
                <a:latin typeface="宋体" pitchFamily="2" charset="-122"/>
                <a:ea typeface="宋体" pitchFamily="2" charset="-122"/>
              </a:rPr>
              <a:t>SRAM</a:t>
            </a:r>
            <a:r>
              <a:rPr lang="zh-CN" altLang="en-US" sz="2300" b="0" dirty="0">
                <a:solidFill>
                  <a:srgbClr val="FF0000"/>
                </a:solidFill>
                <a:latin typeface="宋体" pitchFamily="2" charset="-122"/>
                <a:ea typeface="宋体" pitchFamily="2" charset="-122"/>
              </a:rPr>
              <a:t>、</a:t>
            </a:r>
            <a:r>
              <a:rPr lang="en-US" altLang="zh-CN" sz="2300" b="0" dirty="0">
                <a:solidFill>
                  <a:srgbClr val="FF0000"/>
                </a:solidFill>
                <a:latin typeface="宋体" pitchFamily="2" charset="-122"/>
                <a:ea typeface="宋体" pitchFamily="2" charset="-122"/>
              </a:rPr>
              <a:t>DRAM</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Flash</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E2PROM</a:t>
            </a:r>
            <a:r>
              <a:rPr lang="zh-CN" altLang="en-US" sz="2300" b="0" dirty="0">
                <a:solidFill>
                  <a:schemeClr val="tx1"/>
                </a:solidFill>
                <a:latin typeface="宋体" pitchFamily="2" charset="-122"/>
                <a:ea typeface="宋体" pitchFamily="2" charset="-122"/>
              </a:rPr>
              <a:t>、</a:t>
            </a:r>
            <a:r>
              <a:rPr lang="en-US" altLang="zh-CN" sz="2300" b="0" dirty="0">
                <a:latin typeface="宋体" pitchFamily="2" charset="-122"/>
                <a:ea typeface="宋体" pitchFamily="2" charset="-122"/>
              </a:rPr>
              <a:t>OTP </a:t>
            </a:r>
            <a:r>
              <a:rPr lang="zh-CN" altLang="en-US" sz="2300" b="0" dirty="0">
                <a:latin typeface="宋体" pitchFamily="2" charset="-122"/>
                <a:ea typeface="宋体" pitchFamily="2" charset="-122"/>
              </a:rPr>
              <a:t>、</a:t>
            </a:r>
            <a:r>
              <a:rPr lang="en-US" altLang="zh-CN" sz="2300" b="0" dirty="0">
                <a:latin typeface="宋体" pitchFamily="2" charset="-122"/>
                <a:ea typeface="宋体" pitchFamily="2" charset="-122"/>
              </a:rPr>
              <a:t>ROM</a:t>
            </a:r>
            <a:r>
              <a:rPr lang="zh-CN" altLang="en-US" sz="2300" b="0" dirty="0">
                <a:latin typeface="宋体" pitchFamily="2" charset="-122"/>
                <a:ea typeface="宋体" pitchFamily="2" charset="-122"/>
              </a:rPr>
              <a:t>等</a:t>
            </a:r>
            <a:r>
              <a:rPr lang="en-US" altLang="zh-CN" sz="2300" b="0" dirty="0">
                <a:solidFill>
                  <a:schemeClr val="tx1"/>
                </a:solidFill>
                <a:latin typeface="宋体" pitchFamily="2" charset="-122"/>
                <a:ea typeface="宋体" pitchFamily="2" charset="-122"/>
              </a:rPr>
              <a:t>)</a:t>
            </a:r>
            <a:r>
              <a:rPr lang="zh-CN" altLang="en-US" sz="2300" b="0" dirty="0">
                <a:solidFill>
                  <a:schemeClr val="tx1"/>
                </a:solidFill>
                <a:latin typeface="宋体" pitchFamily="2" charset="-122"/>
                <a:ea typeface="宋体" pitchFamily="2" charset="-122"/>
              </a:rPr>
              <a:t>和</a:t>
            </a:r>
            <a:r>
              <a:rPr lang="zh-CN" altLang="en-US" sz="2300" b="0" dirty="0">
                <a:solidFill>
                  <a:srgbClr val="FF0000"/>
                </a:solidFill>
                <a:latin typeface="宋体" pitchFamily="2" charset="-122"/>
                <a:ea typeface="宋体" pitchFamily="2" charset="-122"/>
              </a:rPr>
              <a:t>输入输出</a:t>
            </a:r>
            <a:r>
              <a:rPr lang="zh-CN" altLang="en-US" sz="2300" b="0" dirty="0">
                <a:solidFill>
                  <a:schemeClr val="tx1"/>
                </a:solidFill>
                <a:latin typeface="宋体" pitchFamily="2" charset="-122"/>
                <a:ea typeface="宋体" pitchFamily="2" charset="-122"/>
              </a:rPr>
              <a:t>接口</a:t>
            </a:r>
            <a:r>
              <a:rPr lang="en-US" altLang="zh-CN" sz="2300" b="0" dirty="0">
                <a:solidFill>
                  <a:schemeClr val="tx1"/>
                </a:solidFill>
                <a:latin typeface="宋体" pitchFamily="2" charset="-122"/>
                <a:ea typeface="宋体" pitchFamily="2" charset="-122"/>
              </a:rPr>
              <a:t>(GPIO</a:t>
            </a:r>
            <a:r>
              <a:rPr lang="zh-CN" altLang="en-US" sz="2300" b="0" dirty="0">
                <a:solidFill>
                  <a:schemeClr val="tx1"/>
                </a:solidFill>
                <a:latin typeface="宋体" pitchFamily="2" charset="-122"/>
                <a:ea typeface="宋体" pitchFamily="2" charset="-122"/>
              </a:rPr>
              <a:t>口、串口、红外接口、</a:t>
            </a:r>
            <a:r>
              <a:rPr lang="en-US" altLang="zh-CN" sz="2300" b="0" dirty="0">
                <a:latin typeface="宋体" pitchFamily="2" charset="-122"/>
                <a:ea typeface="宋体" pitchFamily="2" charset="-122"/>
              </a:rPr>
              <a:t>I2C</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I2S</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USB</a:t>
            </a:r>
            <a:r>
              <a:rPr lang="zh-CN" altLang="en-US" sz="2300" b="0" dirty="0">
                <a:solidFill>
                  <a:schemeClr val="tx1"/>
                </a:solidFill>
                <a:latin typeface="宋体" pitchFamily="2" charset="-122"/>
                <a:ea typeface="宋体" pitchFamily="2" charset="-122"/>
              </a:rPr>
              <a:t>、</a:t>
            </a:r>
            <a:r>
              <a:rPr lang="en-US" altLang="zh-CN" sz="2300" b="0" dirty="0">
                <a:latin typeface="宋体" pitchFamily="2" charset="-122"/>
                <a:ea typeface="宋体" pitchFamily="2" charset="-122"/>
              </a:rPr>
              <a:t>CAN</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Ethernet</a:t>
            </a:r>
            <a:r>
              <a:rPr lang="zh-CN" altLang="en-US" sz="2300" b="0" dirty="0">
                <a:solidFill>
                  <a:schemeClr val="tx1"/>
                </a:solidFill>
                <a:latin typeface="宋体" pitchFamily="2" charset="-122"/>
                <a:ea typeface="宋体" pitchFamily="2" charset="-122"/>
              </a:rPr>
              <a:t>、</a:t>
            </a:r>
            <a:r>
              <a:rPr lang="en-US" altLang="zh-CN" sz="2300" b="0" dirty="0">
                <a:latin typeface="宋体" pitchFamily="2" charset="-122"/>
                <a:ea typeface="宋体" pitchFamily="2" charset="-122"/>
              </a:rPr>
              <a:t>LCD</a:t>
            </a:r>
            <a:r>
              <a:rPr lang="zh-CN" altLang="en-US" sz="2300" b="0" dirty="0">
                <a:solidFill>
                  <a:schemeClr val="tx1"/>
                </a:solidFill>
                <a:latin typeface="宋体" pitchFamily="2" charset="-122"/>
                <a:ea typeface="宋体" pitchFamily="2" charset="-122"/>
              </a:rPr>
              <a:t>、键盘、触摸屏（键）、</a:t>
            </a:r>
            <a:r>
              <a:rPr lang="en-US" altLang="zh-CN" sz="2300" b="0" dirty="0">
                <a:latin typeface="宋体" pitchFamily="2" charset="-122"/>
                <a:ea typeface="宋体" pitchFamily="2" charset="-122"/>
              </a:rPr>
              <a:t>A/D</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D/A</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RTC</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CAP</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PWM</a:t>
            </a:r>
            <a:r>
              <a:rPr lang="zh-CN" altLang="en-US" sz="2300" b="0" dirty="0">
                <a:solidFill>
                  <a:schemeClr val="tx1"/>
                </a:solidFill>
                <a:latin typeface="宋体" pitchFamily="2" charset="-122"/>
                <a:ea typeface="宋体" pitchFamily="2" charset="-122"/>
              </a:rPr>
              <a:t>等</a:t>
            </a:r>
            <a:r>
              <a:rPr lang="en-US" altLang="zh-CN" sz="2300" b="0" dirty="0">
                <a:solidFill>
                  <a:schemeClr val="tx1"/>
                </a:solidFill>
                <a:latin typeface="宋体" pitchFamily="2" charset="-122"/>
                <a:ea typeface="宋体" pitchFamily="2" charset="-122"/>
              </a:rPr>
              <a:t>)</a:t>
            </a:r>
            <a:r>
              <a:rPr lang="zh-CN" altLang="en-US" sz="2300" b="0" dirty="0">
                <a:solidFill>
                  <a:schemeClr val="tx1"/>
                </a:solidFill>
                <a:latin typeface="宋体" pitchFamily="2" charset="-122"/>
                <a:ea typeface="宋体" pitchFamily="2" charset="-122"/>
              </a:rPr>
              <a:t>两大类。 </a:t>
            </a:r>
            <a:endParaRPr lang="en-US" altLang="zh-CN" sz="2300" b="0" dirty="0">
              <a:solidFill>
                <a:schemeClr val="tx1"/>
              </a:solidFill>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defRPr/>
            </a:pPr>
            <a:fld id="{C92B3ADF-C156-40D3-A001-C864321FF58E}"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14</a:t>
            </a:fld>
            <a:endParaRPr lang="en-US" altLang="zh-CN"/>
          </a:p>
        </p:txBody>
      </p:sp>
    </p:spTree>
    <p:extLst>
      <p:ext uri="{BB962C8B-B14F-4D97-AF65-F5344CB8AC3E}">
        <p14:creationId xmlns:p14="http://schemas.microsoft.com/office/powerpoint/2010/main" val="13971831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sym typeface="CMU Serif" charset="0"/>
              </a:rPr>
              <a:t>1.2 </a:t>
            </a:r>
            <a:r>
              <a:rPr lang="zh-CN" altLang="en-US" b="0" dirty="0">
                <a:latin typeface="宋体" pitchFamily="2" charset="-122"/>
                <a:ea typeface="宋体" pitchFamily="2" charset="-122"/>
                <a:sym typeface="CMU Serif" charset="0"/>
              </a:rPr>
              <a:t>嵌入式系统的组成（续）</a:t>
            </a:r>
            <a:endParaRPr lang="zh-CN" altLang="en-US" dirty="0"/>
          </a:p>
        </p:txBody>
      </p:sp>
      <p:sp>
        <p:nvSpPr>
          <p:cNvPr id="3" name="内容占位符 2"/>
          <p:cNvSpPr>
            <a:spLocks noGrp="1"/>
          </p:cNvSpPr>
          <p:nvPr>
            <p:ph idx="1"/>
          </p:nvPr>
        </p:nvSpPr>
        <p:spPr/>
        <p:txBody>
          <a:bodyPr/>
          <a:lstStyle/>
          <a:p>
            <a:r>
              <a:rPr lang="en-US" altLang="zh-CN" b="0" dirty="0">
                <a:solidFill>
                  <a:srgbClr val="FF0000"/>
                </a:solidFill>
                <a:latin typeface="宋体" pitchFamily="2" charset="-122"/>
                <a:ea typeface="宋体" pitchFamily="2" charset="-122"/>
              </a:rPr>
              <a:t>ROM/Flash/OTP/E2PROM</a:t>
            </a:r>
          </a:p>
          <a:p>
            <a:endParaRPr lang="zh-CN" altLang="en-US" dirty="0"/>
          </a:p>
        </p:txBody>
      </p:sp>
      <p:sp>
        <p:nvSpPr>
          <p:cNvPr id="4" name="日期占位符 3"/>
          <p:cNvSpPr>
            <a:spLocks noGrp="1"/>
          </p:cNvSpPr>
          <p:nvPr>
            <p:ph type="dt" sz="half" idx="10"/>
          </p:nvPr>
        </p:nvSpPr>
        <p:spPr/>
        <p:txBody>
          <a:bodyPr/>
          <a:lstStyle/>
          <a:p>
            <a:pPr>
              <a:defRPr/>
            </a:pPr>
            <a:fld id="{47C6E98C-4601-47B0-B566-86B703EBC40A}" type="datetime1">
              <a:rPr lang="en-US" altLang="zh-CN" smtClean="0"/>
              <a:pPr>
                <a:defRPr/>
              </a:pPr>
              <a:t>5/25/2021</a:t>
            </a:fld>
            <a:endParaRPr lang="en-US" altLang="zh-CN"/>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2BAAB2DD-6E80-468E-8D8E-7F533F9D2062}" type="slidenum">
              <a:rPr lang="zh-CN" altLang="en-US" smtClean="0"/>
              <a:pPr>
                <a:defRPr/>
              </a:pPr>
              <a:t>15</a:t>
            </a:fld>
            <a:endParaRPr lang="en-US" altLang="zh-CN"/>
          </a:p>
        </p:txBody>
      </p:sp>
      <p:graphicFrame>
        <p:nvGraphicFramePr>
          <p:cNvPr id="7" name="表格 6"/>
          <p:cNvGraphicFramePr>
            <a:graphicFrameLocks noGrp="1"/>
          </p:cNvGraphicFramePr>
          <p:nvPr/>
        </p:nvGraphicFramePr>
        <p:xfrm>
          <a:off x="683568" y="1916832"/>
          <a:ext cx="6912767" cy="202692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936104">
                  <a:extLst>
                    <a:ext uri="{9D8B030D-6E8A-4147-A177-3AD203B41FA5}">
                      <a16:colId xmlns:a16="http://schemas.microsoft.com/office/drawing/2014/main" val="20003"/>
                    </a:ext>
                  </a:extLst>
                </a:gridCol>
                <a:gridCol w="1008112">
                  <a:extLst>
                    <a:ext uri="{9D8B030D-6E8A-4147-A177-3AD203B41FA5}">
                      <a16:colId xmlns:a16="http://schemas.microsoft.com/office/drawing/2014/main" val="20004"/>
                    </a:ext>
                  </a:extLst>
                </a:gridCol>
                <a:gridCol w="1008112">
                  <a:extLst>
                    <a:ext uri="{9D8B030D-6E8A-4147-A177-3AD203B41FA5}">
                      <a16:colId xmlns:a16="http://schemas.microsoft.com/office/drawing/2014/main" val="20005"/>
                    </a:ext>
                  </a:extLst>
                </a:gridCol>
                <a:gridCol w="648071">
                  <a:extLst>
                    <a:ext uri="{9D8B030D-6E8A-4147-A177-3AD203B41FA5}">
                      <a16:colId xmlns:a16="http://schemas.microsoft.com/office/drawing/2014/main" val="20006"/>
                    </a:ext>
                  </a:extLst>
                </a:gridCol>
              </a:tblGrid>
              <a:tr h="370840">
                <a:tc>
                  <a:txBody>
                    <a:bodyPr/>
                    <a:lstStyle/>
                    <a:p>
                      <a:endParaRPr lang="zh-CN" altLang="en-US" sz="1600" dirty="0"/>
                    </a:p>
                  </a:txBody>
                  <a:tcPr/>
                </a:tc>
                <a:tc>
                  <a:txBody>
                    <a:bodyPr/>
                    <a:lstStyle/>
                    <a:p>
                      <a:r>
                        <a:rPr lang="zh-CN" altLang="en-US" sz="1600" dirty="0"/>
                        <a:t>开发成本</a:t>
                      </a:r>
                    </a:p>
                  </a:txBody>
                  <a:tcPr/>
                </a:tc>
                <a:tc>
                  <a:txBody>
                    <a:bodyPr/>
                    <a:lstStyle/>
                    <a:p>
                      <a:r>
                        <a:rPr lang="zh-CN" altLang="en-US" sz="1600" dirty="0"/>
                        <a:t>制造成本</a:t>
                      </a:r>
                    </a:p>
                  </a:txBody>
                  <a:tcPr/>
                </a:tc>
                <a:tc>
                  <a:txBody>
                    <a:bodyPr/>
                    <a:lstStyle/>
                    <a:p>
                      <a:r>
                        <a:rPr lang="zh-CN" altLang="en-US" sz="1600" dirty="0"/>
                        <a:t>可靠性</a:t>
                      </a:r>
                    </a:p>
                  </a:txBody>
                  <a:tcPr/>
                </a:tc>
                <a:tc>
                  <a:txBody>
                    <a:bodyPr/>
                    <a:lstStyle/>
                    <a:p>
                      <a:r>
                        <a:rPr lang="zh-CN" altLang="en-US" sz="1600" dirty="0"/>
                        <a:t>可修改性</a:t>
                      </a:r>
                    </a:p>
                  </a:txBody>
                  <a:tcPr/>
                </a:tc>
                <a:tc>
                  <a:txBody>
                    <a:bodyPr/>
                    <a:lstStyle/>
                    <a:p>
                      <a:r>
                        <a:rPr lang="zh-CN" altLang="en-US" sz="1600" dirty="0"/>
                        <a:t>产品周期</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功耗</a:t>
                      </a:r>
                    </a:p>
                  </a:txBody>
                  <a:tcPr/>
                </a:tc>
                <a:extLst>
                  <a:ext uri="{0D108BD9-81ED-4DB2-BD59-A6C34878D82A}">
                    <a16:rowId xmlns:a16="http://schemas.microsoft.com/office/drawing/2014/main" val="10000"/>
                  </a:ext>
                </a:extLst>
              </a:tr>
              <a:tr h="370840">
                <a:tc>
                  <a:txBody>
                    <a:bodyPr/>
                    <a:lstStyle/>
                    <a:p>
                      <a:r>
                        <a:rPr lang="en-US" altLang="zh-CN" sz="1600" dirty="0"/>
                        <a:t>ROM</a:t>
                      </a:r>
                      <a:endParaRPr lang="zh-CN" altLang="en-US" sz="1600" dirty="0"/>
                    </a:p>
                  </a:txBody>
                  <a:tcPr/>
                </a:tc>
                <a:tc>
                  <a:txBody>
                    <a:bodyPr/>
                    <a:lstStyle/>
                    <a:p>
                      <a:r>
                        <a:rPr lang="zh-CN" altLang="en-US" sz="1600" dirty="0"/>
                        <a:t>高</a:t>
                      </a:r>
                    </a:p>
                  </a:txBody>
                  <a:tcPr/>
                </a:tc>
                <a:tc>
                  <a:txBody>
                    <a:bodyPr/>
                    <a:lstStyle/>
                    <a:p>
                      <a:r>
                        <a:rPr lang="zh-CN" altLang="en-US" sz="1600" dirty="0"/>
                        <a:t>低</a:t>
                      </a:r>
                    </a:p>
                  </a:txBody>
                  <a:tcPr/>
                </a:tc>
                <a:tc>
                  <a:txBody>
                    <a:bodyPr/>
                    <a:lstStyle/>
                    <a:p>
                      <a:r>
                        <a:rPr lang="zh-CN" altLang="en-US" sz="1600" dirty="0"/>
                        <a:t>高</a:t>
                      </a:r>
                    </a:p>
                  </a:txBody>
                  <a:tcPr/>
                </a:tc>
                <a:tc>
                  <a:txBody>
                    <a:bodyPr/>
                    <a:lstStyle/>
                    <a:p>
                      <a:r>
                        <a:rPr lang="zh-CN" altLang="en-US" sz="1600" dirty="0"/>
                        <a:t>无</a:t>
                      </a:r>
                    </a:p>
                  </a:txBody>
                  <a:tcPr/>
                </a:tc>
                <a:tc>
                  <a:txBody>
                    <a:bodyPr/>
                    <a:lstStyle/>
                    <a:p>
                      <a:r>
                        <a:rPr lang="zh-CN" altLang="en-US" sz="1600" dirty="0"/>
                        <a:t>长</a:t>
                      </a:r>
                    </a:p>
                  </a:txBody>
                  <a:tcPr/>
                </a:tc>
                <a:tc>
                  <a:txBody>
                    <a:bodyPr/>
                    <a:lstStyle/>
                    <a:p>
                      <a:r>
                        <a:rPr lang="zh-CN" altLang="en-US" sz="1600" dirty="0"/>
                        <a:t>低</a:t>
                      </a:r>
                    </a:p>
                  </a:txBody>
                  <a:tcPr/>
                </a:tc>
                <a:extLst>
                  <a:ext uri="{0D108BD9-81ED-4DB2-BD59-A6C34878D82A}">
                    <a16:rowId xmlns:a16="http://schemas.microsoft.com/office/drawing/2014/main" val="10001"/>
                  </a:ext>
                </a:extLst>
              </a:tr>
              <a:tr h="130160">
                <a:tc>
                  <a:txBody>
                    <a:bodyPr/>
                    <a:lstStyle/>
                    <a:p>
                      <a:r>
                        <a:rPr lang="en-US" altLang="zh-CN" sz="1600" dirty="0"/>
                        <a:t>OTP</a:t>
                      </a:r>
                      <a:endParaRPr lang="zh-CN" altLang="en-US" sz="1600" dirty="0"/>
                    </a:p>
                  </a:txBody>
                  <a:tcPr/>
                </a:tc>
                <a:tc>
                  <a:txBody>
                    <a:bodyPr/>
                    <a:lstStyle/>
                    <a:p>
                      <a:r>
                        <a:rPr lang="zh-CN" altLang="en-US" sz="1600" dirty="0"/>
                        <a:t>中</a:t>
                      </a:r>
                    </a:p>
                  </a:txBody>
                  <a:tcPr/>
                </a:tc>
                <a:tc>
                  <a:txBody>
                    <a:bodyPr/>
                    <a:lstStyle/>
                    <a:p>
                      <a:r>
                        <a:rPr lang="zh-CN" altLang="en-US" sz="1600" dirty="0"/>
                        <a:t>中</a:t>
                      </a:r>
                    </a:p>
                  </a:txBody>
                  <a:tcPr/>
                </a:tc>
                <a:tc>
                  <a:txBody>
                    <a:bodyPr/>
                    <a:lstStyle/>
                    <a:p>
                      <a:r>
                        <a:rPr lang="zh-CN" altLang="en-US" sz="1600" dirty="0"/>
                        <a:t>中</a:t>
                      </a:r>
                    </a:p>
                  </a:txBody>
                  <a:tcPr/>
                </a:tc>
                <a:tc>
                  <a:txBody>
                    <a:bodyPr/>
                    <a:lstStyle/>
                    <a:p>
                      <a:r>
                        <a:rPr lang="zh-CN" altLang="en-US" sz="1600" dirty="0"/>
                        <a:t>无</a:t>
                      </a:r>
                    </a:p>
                  </a:txBody>
                  <a:tcPr/>
                </a:tc>
                <a:tc>
                  <a:txBody>
                    <a:bodyPr/>
                    <a:lstStyle/>
                    <a:p>
                      <a:r>
                        <a:rPr lang="zh-CN" altLang="en-US" sz="1600" dirty="0"/>
                        <a:t>短</a:t>
                      </a:r>
                    </a:p>
                  </a:txBody>
                  <a:tcPr/>
                </a:tc>
                <a:tc>
                  <a:txBody>
                    <a:bodyPr/>
                    <a:lstStyle/>
                    <a:p>
                      <a:r>
                        <a:rPr lang="zh-CN" altLang="en-US" sz="1600" dirty="0"/>
                        <a:t>中</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FLASH</a:t>
                      </a:r>
                      <a:endParaRPr lang="zh-CN" altLang="en-US" sz="1600" dirty="0"/>
                    </a:p>
                  </a:txBody>
                  <a:tcPr/>
                </a:tc>
                <a:tc>
                  <a:txBody>
                    <a:bodyPr/>
                    <a:lstStyle/>
                    <a:p>
                      <a:r>
                        <a:rPr lang="zh-CN" altLang="en-US" sz="1600" dirty="0"/>
                        <a:t>低</a:t>
                      </a:r>
                    </a:p>
                  </a:txBody>
                  <a:tcPr/>
                </a:tc>
                <a:tc>
                  <a:txBody>
                    <a:bodyPr/>
                    <a:lstStyle/>
                    <a:p>
                      <a:r>
                        <a:rPr lang="zh-CN" altLang="en-US" sz="1600" dirty="0"/>
                        <a:t>高</a:t>
                      </a:r>
                    </a:p>
                  </a:txBody>
                  <a:tcPr/>
                </a:tc>
                <a:tc>
                  <a:txBody>
                    <a:bodyPr/>
                    <a:lstStyle/>
                    <a:p>
                      <a:r>
                        <a:rPr lang="zh-CN" altLang="en-US" sz="1600" dirty="0"/>
                        <a:t>低</a:t>
                      </a:r>
                    </a:p>
                  </a:txBody>
                  <a:tcPr/>
                </a:tc>
                <a:tc>
                  <a:txBody>
                    <a:bodyPr/>
                    <a:lstStyle/>
                    <a:p>
                      <a:r>
                        <a:rPr lang="zh-CN" altLang="en-US" sz="1600" dirty="0"/>
                        <a:t>有</a:t>
                      </a:r>
                    </a:p>
                  </a:txBody>
                  <a:tcPr/>
                </a:tc>
                <a:tc>
                  <a:txBody>
                    <a:bodyPr/>
                    <a:lstStyle/>
                    <a:p>
                      <a:r>
                        <a:rPr lang="zh-CN" altLang="en-US" sz="1600" dirty="0"/>
                        <a:t>短</a:t>
                      </a:r>
                    </a:p>
                  </a:txBody>
                  <a:tcPr/>
                </a:tc>
                <a:tc>
                  <a:txBody>
                    <a:bodyPr/>
                    <a:lstStyle/>
                    <a:p>
                      <a:r>
                        <a:rPr lang="zh-CN" altLang="en-US" sz="1600" dirty="0"/>
                        <a:t>高</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E2PROM</a:t>
                      </a:r>
                      <a:endParaRPr lang="zh-CN" altLang="en-US" sz="1600" dirty="0"/>
                    </a:p>
                  </a:txBody>
                  <a:tcPr/>
                </a:tc>
                <a:tc>
                  <a:txBody>
                    <a:bodyPr/>
                    <a:lstStyle/>
                    <a:p>
                      <a:r>
                        <a:rPr lang="zh-CN" altLang="en-US" sz="1600" dirty="0"/>
                        <a:t>低</a:t>
                      </a:r>
                    </a:p>
                  </a:txBody>
                  <a:tcPr/>
                </a:tc>
                <a:tc>
                  <a:txBody>
                    <a:bodyPr/>
                    <a:lstStyle/>
                    <a:p>
                      <a:r>
                        <a:rPr lang="zh-CN" altLang="en-US" sz="1600" dirty="0"/>
                        <a:t>高</a:t>
                      </a:r>
                    </a:p>
                  </a:txBody>
                  <a:tcPr/>
                </a:tc>
                <a:tc>
                  <a:txBody>
                    <a:bodyPr/>
                    <a:lstStyle/>
                    <a:p>
                      <a:r>
                        <a:rPr lang="zh-CN" altLang="en-US" sz="1600" dirty="0"/>
                        <a:t>中</a:t>
                      </a:r>
                    </a:p>
                  </a:txBody>
                  <a:tcPr/>
                </a:tc>
                <a:tc>
                  <a:txBody>
                    <a:bodyPr/>
                    <a:lstStyle/>
                    <a:p>
                      <a:r>
                        <a:rPr lang="zh-CN" altLang="en-US" sz="1600" dirty="0"/>
                        <a:t>有</a:t>
                      </a:r>
                    </a:p>
                  </a:txBody>
                  <a:tcPr/>
                </a:tc>
                <a:tc>
                  <a:txBody>
                    <a:bodyPr/>
                    <a:lstStyle/>
                    <a:p>
                      <a:r>
                        <a:rPr lang="zh-CN" altLang="en-US" sz="1600" dirty="0"/>
                        <a:t>短</a:t>
                      </a:r>
                    </a:p>
                  </a:txBody>
                  <a:tcPr/>
                </a:tc>
                <a:tc>
                  <a:txBody>
                    <a:bodyPr/>
                    <a:lstStyle/>
                    <a:p>
                      <a:r>
                        <a:rPr lang="zh-CN" altLang="en-US" sz="1600" dirty="0"/>
                        <a:t>高</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嵌入式操作系统</a:t>
            </a:r>
            <a:r>
              <a:rPr lang="zh-CN" altLang="en-US" sz="2000" b="0" dirty="0">
                <a:solidFill>
                  <a:schemeClr val="tx1"/>
                </a:solidFill>
                <a:latin typeface="宋体" pitchFamily="2" charset="-122"/>
                <a:ea typeface="宋体" pitchFamily="2" charset="-122"/>
              </a:rPr>
              <a:t>（有些系统只是简单的调度器）</a:t>
            </a:r>
            <a:endParaRPr lang="en-US" altLang="zh-CN" sz="2000" b="0" dirty="0">
              <a:solidFill>
                <a:schemeClr val="tx1"/>
              </a:solidFill>
              <a:latin typeface="宋体" pitchFamily="2" charset="-122"/>
              <a:ea typeface="宋体" pitchFamily="2" charset="-122"/>
            </a:endParaRPr>
          </a:p>
          <a:p>
            <a:pPr lvl="1"/>
            <a:r>
              <a:rPr lang="zh-CN" altLang="en-US" sz="2200" b="0" dirty="0">
                <a:latin typeface="宋体" pitchFamily="2" charset="-122"/>
                <a:ea typeface="宋体" pitchFamily="2" charset="-122"/>
                <a:cs typeface="+mj-cs"/>
              </a:rPr>
              <a:t>由于存储器容量有限，</a:t>
            </a:r>
            <a:r>
              <a:rPr lang="zh-CN" altLang="en-US" sz="2200" b="0" dirty="0">
                <a:solidFill>
                  <a:srgbClr val="FF0000"/>
                </a:solidFill>
                <a:latin typeface="宋体" pitchFamily="2" charset="-122"/>
                <a:ea typeface="宋体" pitchFamily="2" charset="-122"/>
                <a:cs typeface="+mj-cs"/>
              </a:rPr>
              <a:t>嵌入式操作系统内核通常较小</a:t>
            </a:r>
            <a:endParaRPr lang="en-US" altLang="zh-CN" sz="2200" b="0" dirty="0">
              <a:solidFill>
                <a:srgbClr val="FF0000"/>
              </a:solidFill>
              <a:latin typeface="宋体" pitchFamily="2" charset="-122"/>
              <a:ea typeface="宋体" pitchFamily="2" charset="-122"/>
              <a:cs typeface="+mj-cs"/>
            </a:endParaRPr>
          </a:p>
          <a:p>
            <a:pPr lvl="1"/>
            <a:r>
              <a:rPr lang="zh-CN" altLang="en-US" sz="2200" b="0" dirty="0">
                <a:latin typeface="宋体" pitchFamily="2" charset="-122"/>
                <a:ea typeface="宋体" pitchFamily="2" charset="-122"/>
                <a:cs typeface="+mj-cs"/>
              </a:rPr>
              <a:t>嵌入式操作系统，都有一个内核</a:t>
            </a:r>
            <a:r>
              <a:rPr lang="en-US" altLang="zh-CN" sz="2200" b="0" dirty="0">
                <a:latin typeface="宋体" pitchFamily="2" charset="-122"/>
                <a:ea typeface="宋体" pitchFamily="2" charset="-122"/>
                <a:cs typeface="+mj-cs"/>
              </a:rPr>
              <a:t>(Kernel)</a:t>
            </a:r>
            <a:r>
              <a:rPr lang="zh-CN" altLang="en-US" sz="2200" b="0" dirty="0">
                <a:latin typeface="宋体" pitchFamily="2" charset="-122"/>
                <a:ea typeface="宋体" pitchFamily="2" charset="-122"/>
                <a:cs typeface="+mj-cs"/>
              </a:rPr>
              <a:t>和一些系统服务</a:t>
            </a:r>
            <a:r>
              <a:rPr lang="en-US" altLang="zh-CN" sz="2200" b="0" dirty="0">
                <a:latin typeface="宋体" pitchFamily="2" charset="-122"/>
                <a:ea typeface="宋体" pitchFamily="2" charset="-122"/>
                <a:cs typeface="+mj-cs"/>
              </a:rPr>
              <a:t>(System Service)</a:t>
            </a:r>
            <a:r>
              <a:rPr lang="zh-CN" altLang="en-US" sz="2200" b="0" dirty="0">
                <a:latin typeface="宋体" pitchFamily="2" charset="-122"/>
                <a:ea typeface="宋体" pitchFamily="2" charset="-122"/>
                <a:cs typeface="+mj-cs"/>
              </a:rPr>
              <a:t>。嵌入式操作系统必须提供一些系统服务供应用程序调用，包括</a:t>
            </a:r>
            <a:r>
              <a:rPr lang="zh-CN" altLang="en-US" sz="2200" dirty="0">
                <a:latin typeface="宋体" pitchFamily="2" charset="-122"/>
                <a:ea typeface="宋体" pitchFamily="2" charset="-122"/>
                <a:cs typeface="+mj-cs"/>
              </a:rPr>
              <a:t>内存分配</a:t>
            </a:r>
            <a:r>
              <a:rPr lang="zh-CN" altLang="en-US" sz="2200" b="0" dirty="0">
                <a:latin typeface="宋体" pitchFamily="2" charset="-122"/>
                <a:ea typeface="宋体" pitchFamily="2" charset="-122"/>
                <a:cs typeface="+mj-cs"/>
              </a:rPr>
              <a:t>、</a:t>
            </a:r>
            <a:r>
              <a:rPr lang="en-US" altLang="zh-CN" sz="2200" dirty="0">
                <a:latin typeface="宋体" pitchFamily="2" charset="-122"/>
                <a:ea typeface="宋体" pitchFamily="2" charset="-122"/>
                <a:cs typeface="+mj-cs"/>
              </a:rPr>
              <a:t>I/O</a:t>
            </a:r>
            <a:r>
              <a:rPr lang="zh-CN" altLang="en-US" sz="2200" dirty="0">
                <a:latin typeface="宋体" pitchFamily="2" charset="-122"/>
                <a:ea typeface="宋体" pitchFamily="2" charset="-122"/>
                <a:cs typeface="+mj-cs"/>
              </a:rPr>
              <a:t>存取</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中断</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任务</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定时</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延时</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信号量</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互斥量</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邮箱</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消息</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消息队列</a:t>
            </a:r>
            <a:r>
              <a:rPr lang="zh-CN" altLang="en-US" sz="2200" b="0" dirty="0">
                <a:latin typeface="宋体" pitchFamily="2" charset="-122"/>
                <a:ea typeface="宋体" pitchFamily="2" charset="-122"/>
                <a:cs typeface="+mj-cs"/>
              </a:rPr>
              <a:t>、</a:t>
            </a:r>
            <a:r>
              <a:rPr lang="zh-CN" altLang="en-US" sz="2200" dirty="0">
                <a:latin typeface="宋体" pitchFamily="2" charset="-122"/>
                <a:ea typeface="宋体" pitchFamily="2" charset="-122"/>
                <a:cs typeface="+mj-cs"/>
              </a:rPr>
              <a:t>事件组</a:t>
            </a:r>
            <a:r>
              <a:rPr lang="zh-CN" altLang="en-US" sz="2200" b="0" dirty="0">
                <a:latin typeface="宋体" pitchFamily="2" charset="-122"/>
                <a:ea typeface="宋体" pitchFamily="2" charset="-122"/>
                <a:cs typeface="+mj-cs"/>
              </a:rPr>
              <a:t>等服务等，</a:t>
            </a:r>
            <a:r>
              <a:rPr lang="zh-CN" altLang="en-US" sz="2200" dirty="0">
                <a:latin typeface="宋体" pitchFamily="2" charset="-122"/>
                <a:ea typeface="宋体" pitchFamily="2" charset="-122"/>
              </a:rPr>
              <a:t>文件系统、</a:t>
            </a:r>
            <a:r>
              <a:rPr lang="zh-CN" altLang="en-US" sz="2200" dirty="0">
                <a:latin typeface="宋体" pitchFamily="2" charset="-122"/>
                <a:ea typeface="宋体" pitchFamily="2" charset="-122"/>
                <a:cs typeface="+mj-cs"/>
              </a:rPr>
              <a:t>设备驱动</a:t>
            </a:r>
            <a:r>
              <a:rPr lang="zh-CN" altLang="en-US" sz="2200" b="0" dirty="0">
                <a:latin typeface="宋体" pitchFamily="2" charset="-122"/>
                <a:ea typeface="宋体" pitchFamily="2" charset="-122"/>
                <a:cs typeface="+mj-cs"/>
              </a:rPr>
              <a:t>程序则是建立在</a:t>
            </a:r>
            <a:r>
              <a:rPr lang="en-US" altLang="zh-CN" sz="2200" b="0" dirty="0">
                <a:latin typeface="宋体" pitchFamily="2" charset="-122"/>
                <a:ea typeface="宋体" pitchFamily="2" charset="-122"/>
                <a:cs typeface="+mj-cs"/>
              </a:rPr>
              <a:t>I/O</a:t>
            </a:r>
            <a:r>
              <a:rPr lang="zh-CN" altLang="en-US" sz="2200" b="0" dirty="0">
                <a:latin typeface="宋体" pitchFamily="2" charset="-122"/>
                <a:ea typeface="宋体" pitchFamily="2" charset="-122"/>
                <a:cs typeface="+mj-cs"/>
              </a:rPr>
              <a:t>存取和中断服务基础之上的，有些嵌入式操作系统也提供多种通信协议以及用户接口函数库等</a:t>
            </a:r>
            <a:endParaRPr lang="en-US" altLang="zh-CN" sz="2200" b="0" dirty="0">
              <a:latin typeface="宋体" pitchFamily="2" charset="-122"/>
              <a:ea typeface="宋体" pitchFamily="2" charset="-122"/>
              <a:cs typeface="+mj-cs"/>
            </a:endParaRPr>
          </a:p>
          <a:p>
            <a:pPr lvl="1"/>
            <a:r>
              <a:rPr lang="zh-CN" altLang="en-US" sz="2200" b="0" dirty="0">
                <a:latin typeface="宋体" pitchFamily="2" charset="-122"/>
                <a:ea typeface="宋体" pitchFamily="2" charset="-122"/>
                <a:cs typeface="+mj-cs"/>
              </a:rPr>
              <a:t>嵌入式操作系统的</a:t>
            </a:r>
            <a:r>
              <a:rPr lang="zh-CN" altLang="en-US" sz="2200" b="0" dirty="0">
                <a:solidFill>
                  <a:srgbClr val="FF0000"/>
                </a:solidFill>
                <a:latin typeface="宋体" pitchFamily="2" charset="-122"/>
                <a:ea typeface="宋体" pitchFamily="2" charset="-122"/>
                <a:cs typeface="+mj-cs"/>
              </a:rPr>
              <a:t>性能通常取决于</a:t>
            </a:r>
            <a:r>
              <a:rPr lang="zh-CN" altLang="en-US" sz="2200" b="0" dirty="0">
                <a:solidFill>
                  <a:srgbClr val="FF0000"/>
                </a:solidFill>
                <a:latin typeface="宋体" pitchFamily="2" charset="-122"/>
                <a:ea typeface="宋体" pitchFamily="2" charset="-122"/>
              </a:rPr>
              <a:t>内核</a:t>
            </a:r>
            <a:r>
              <a:rPr lang="zh-CN" altLang="en-US" sz="2200" b="0" dirty="0">
                <a:solidFill>
                  <a:srgbClr val="FF0000"/>
                </a:solidFill>
                <a:latin typeface="宋体" pitchFamily="2" charset="-122"/>
                <a:ea typeface="宋体" pitchFamily="2" charset="-122"/>
                <a:cs typeface="+mj-cs"/>
              </a:rPr>
              <a:t>程序，</a:t>
            </a:r>
            <a:r>
              <a:rPr lang="zh-CN" altLang="en-US" sz="2200" b="0" dirty="0">
                <a:latin typeface="宋体" pitchFamily="2" charset="-122"/>
                <a:ea typeface="宋体" pitchFamily="2" charset="-122"/>
                <a:cs typeface="+mj-cs"/>
              </a:rPr>
              <a:t>而</a:t>
            </a:r>
            <a:r>
              <a:rPr lang="zh-CN" altLang="en-US" sz="2200" b="0" dirty="0">
                <a:latin typeface="宋体" pitchFamily="2" charset="-122"/>
                <a:ea typeface="宋体" pitchFamily="2" charset="-122"/>
              </a:rPr>
              <a:t>内核</a:t>
            </a:r>
            <a:r>
              <a:rPr lang="zh-CN" altLang="en-US" sz="2200" b="0" dirty="0">
                <a:latin typeface="宋体" pitchFamily="2" charset="-122"/>
                <a:ea typeface="宋体" pitchFamily="2" charset="-122"/>
                <a:cs typeface="+mj-cs"/>
              </a:rPr>
              <a:t>的工作主要在</a:t>
            </a:r>
            <a:r>
              <a:rPr lang="zh-CN" altLang="en-US" sz="2200" b="0" dirty="0">
                <a:solidFill>
                  <a:srgbClr val="FF0000"/>
                </a:solidFill>
                <a:latin typeface="宋体" pitchFamily="2" charset="-122"/>
                <a:ea typeface="宋体" pitchFamily="2" charset="-122"/>
                <a:cs typeface="+mj-cs"/>
              </a:rPr>
              <a:t>任务管理</a:t>
            </a:r>
            <a:r>
              <a:rPr lang="en-US" altLang="zh-CN" sz="2200" b="0" dirty="0">
                <a:latin typeface="宋体" pitchFamily="2" charset="-122"/>
                <a:ea typeface="宋体" pitchFamily="2" charset="-122"/>
                <a:cs typeface="+mj-cs"/>
              </a:rPr>
              <a:t>(Task Management)</a:t>
            </a:r>
            <a:r>
              <a:rPr lang="zh-CN" altLang="en-US" sz="2200" b="0" dirty="0">
                <a:solidFill>
                  <a:srgbClr val="FF0000"/>
                </a:solidFill>
                <a:latin typeface="宋体" pitchFamily="2" charset="-122"/>
                <a:ea typeface="宋体" pitchFamily="2" charset="-122"/>
                <a:cs typeface="+mj-cs"/>
              </a:rPr>
              <a:t>、任务调度</a:t>
            </a:r>
            <a:r>
              <a:rPr lang="en-US" altLang="zh-CN" sz="2200" b="0" dirty="0">
                <a:latin typeface="宋体" pitchFamily="2" charset="-122"/>
                <a:ea typeface="宋体" pitchFamily="2" charset="-122"/>
                <a:cs typeface="+mj-cs"/>
              </a:rPr>
              <a:t>(Task Scheduling)</a:t>
            </a:r>
            <a:r>
              <a:rPr lang="zh-CN" altLang="en-US" sz="2200" b="0" dirty="0">
                <a:solidFill>
                  <a:srgbClr val="FF0000"/>
                </a:solidFill>
                <a:latin typeface="宋体" pitchFamily="2" charset="-122"/>
                <a:ea typeface="宋体" pitchFamily="2" charset="-122"/>
                <a:cs typeface="+mj-cs"/>
              </a:rPr>
              <a:t>、进程间通信</a:t>
            </a:r>
            <a:r>
              <a:rPr lang="en-US" altLang="zh-CN" sz="2200" b="0" dirty="0">
                <a:latin typeface="宋体" pitchFamily="2" charset="-122"/>
                <a:ea typeface="宋体" pitchFamily="2" charset="-122"/>
                <a:cs typeface="+mj-cs"/>
              </a:rPr>
              <a:t>(IPC)</a:t>
            </a:r>
          </a:p>
          <a:p>
            <a:pPr lvl="1"/>
            <a:r>
              <a:rPr lang="zh-CN" altLang="en-US" sz="2000" dirty="0">
                <a:solidFill>
                  <a:srgbClr val="FF0000"/>
                </a:solidFill>
                <a:latin typeface="宋体" pitchFamily="2" charset="-122"/>
                <a:ea typeface="宋体" pitchFamily="2" charset="-122"/>
              </a:rPr>
              <a:t>嵌入式操作系统不是必需的。</a:t>
            </a:r>
            <a:endParaRPr lang="en-US" altLang="zh-CN" sz="2000" dirty="0">
              <a:solidFill>
                <a:srgbClr val="FF0000"/>
              </a:solidFill>
              <a:latin typeface="宋体" pitchFamily="2" charset="-122"/>
              <a:ea typeface="宋体" pitchFamily="2" charset="-122"/>
            </a:endParaRPr>
          </a:p>
          <a:p>
            <a:pPr lvl="1"/>
            <a:endParaRPr lang="en-US" altLang="zh-CN" sz="2200" b="0" dirty="0">
              <a:solidFill>
                <a:srgbClr val="FF0000"/>
              </a:solidFill>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defRPr/>
            </a:pPr>
            <a:fld id="{4F3185CD-7C50-420E-9C3C-88C10E6ADD5D}"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16</a:t>
            </a:fld>
            <a:endParaRPr lang="en-US" altLang="zh-CN"/>
          </a:p>
        </p:txBody>
      </p:sp>
    </p:spTree>
    <p:extLst>
      <p:ext uri="{BB962C8B-B14F-4D97-AF65-F5344CB8AC3E}">
        <p14:creationId xmlns:p14="http://schemas.microsoft.com/office/powerpoint/2010/main" val="217222127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应用软件</a:t>
            </a:r>
            <a:endParaRPr lang="en-US" altLang="zh-CN" sz="2400" b="0" dirty="0">
              <a:latin typeface="宋体" pitchFamily="2" charset="-122"/>
              <a:ea typeface="宋体" pitchFamily="2" charset="-122"/>
            </a:endParaRPr>
          </a:p>
          <a:p>
            <a:pPr lvl="1"/>
            <a:r>
              <a:rPr lang="zh-CN" altLang="en-US" sz="2300" b="0" dirty="0">
                <a:latin typeface="宋体" pitchFamily="2" charset="-122"/>
                <a:ea typeface="宋体" pitchFamily="2" charset="-122"/>
                <a:cs typeface="+mj-cs"/>
              </a:rPr>
              <a:t>设计人员针对专门的应用领域而设计的应用程序</a:t>
            </a:r>
            <a:endParaRPr lang="en-US" altLang="zh-CN" sz="2300" b="0" dirty="0">
              <a:latin typeface="宋体" pitchFamily="2" charset="-122"/>
              <a:ea typeface="宋体" pitchFamily="2" charset="-122"/>
              <a:cs typeface="+mj-cs"/>
            </a:endParaRPr>
          </a:p>
          <a:p>
            <a:pPr lvl="1"/>
            <a:r>
              <a:rPr lang="zh-CN" altLang="en-US" sz="2300" b="0" dirty="0">
                <a:latin typeface="宋体" pitchFamily="2" charset="-122"/>
                <a:ea typeface="宋体" pitchFamily="2" charset="-122"/>
                <a:cs typeface="+mj-cs"/>
              </a:rPr>
              <a:t>把嵌入式操作系统和应用软件组合在一起，作为一个有机整体</a:t>
            </a:r>
          </a:p>
          <a:p>
            <a:pPr lvl="1"/>
            <a:r>
              <a:rPr lang="zh-CN" altLang="en-US" sz="2300" b="0" dirty="0">
                <a:latin typeface="宋体" pitchFamily="2" charset="-122"/>
                <a:ea typeface="宋体" pitchFamily="2" charset="-122"/>
                <a:cs typeface="+mj-cs"/>
              </a:rPr>
              <a:t>嵌入式系统软件的要求与</a:t>
            </a:r>
            <a:r>
              <a:rPr lang="en-US" altLang="zh-CN" sz="2300" b="0" dirty="0">
                <a:latin typeface="宋体" pitchFamily="2" charset="-122"/>
                <a:ea typeface="宋体" pitchFamily="2" charset="-122"/>
                <a:cs typeface="+mj-cs"/>
              </a:rPr>
              <a:t>PC</a:t>
            </a:r>
            <a:r>
              <a:rPr lang="zh-CN" altLang="en-US" sz="2300" b="0" dirty="0">
                <a:latin typeface="宋体" pitchFamily="2" charset="-122"/>
                <a:ea typeface="宋体" pitchFamily="2" charset="-122"/>
                <a:cs typeface="+mj-cs"/>
              </a:rPr>
              <a:t>机有所不同，其主要特点有：</a:t>
            </a:r>
          </a:p>
          <a:p>
            <a:pPr lvl="2"/>
            <a:r>
              <a:rPr lang="zh-CN" altLang="en-US" sz="2300" b="0" dirty="0">
                <a:latin typeface="宋体" pitchFamily="2" charset="-122"/>
                <a:ea typeface="宋体" pitchFamily="2" charset="-122"/>
                <a:cs typeface="+mj-cs"/>
              </a:rPr>
              <a:t>软件</a:t>
            </a:r>
            <a:r>
              <a:rPr lang="zh-CN" altLang="en-US" sz="2300" b="0" dirty="0">
                <a:solidFill>
                  <a:srgbClr val="FF0000"/>
                </a:solidFill>
                <a:latin typeface="宋体" pitchFamily="2" charset="-122"/>
                <a:ea typeface="宋体" pitchFamily="2" charset="-122"/>
                <a:cs typeface="+mj-cs"/>
              </a:rPr>
              <a:t>固化</a:t>
            </a:r>
            <a:r>
              <a:rPr lang="zh-CN" altLang="en-US" sz="2300" b="0" dirty="0">
                <a:latin typeface="宋体" pitchFamily="2" charset="-122"/>
                <a:ea typeface="宋体" pitchFamily="2" charset="-122"/>
                <a:cs typeface="+mj-cs"/>
              </a:rPr>
              <a:t>存储，修改不易，要有较高的正确率和可靠性；</a:t>
            </a:r>
          </a:p>
          <a:p>
            <a:pPr lvl="2"/>
            <a:r>
              <a:rPr lang="zh-CN" altLang="en-US" sz="2300" b="0" dirty="0">
                <a:solidFill>
                  <a:srgbClr val="FF0000"/>
                </a:solidFill>
                <a:latin typeface="宋体" pitchFamily="2" charset="-122"/>
                <a:ea typeface="宋体" pitchFamily="2" charset="-122"/>
                <a:cs typeface="+mj-cs"/>
              </a:rPr>
              <a:t>软件代码要求精简</a:t>
            </a:r>
            <a:r>
              <a:rPr lang="zh-CN" altLang="en-US" sz="1800" b="0" dirty="0">
                <a:latin typeface="宋体" pitchFamily="2" charset="-122"/>
                <a:ea typeface="宋体" pitchFamily="2" charset="-122"/>
                <a:cs typeface="+mj-cs"/>
              </a:rPr>
              <a:t>（受成本、体积和功耗存储空间限制）</a:t>
            </a:r>
            <a:r>
              <a:rPr lang="zh-CN" altLang="en-US" sz="2300" b="0" dirty="0">
                <a:solidFill>
                  <a:srgbClr val="FF0000"/>
                </a:solidFill>
                <a:latin typeface="宋体" pitchFamily="2" charset="-122"/>
                <a:ea typeface="宋体" pitchFamily="2" charset="-122"/>
                <a:cs typeface="+mj-cs"/>
              </a:rPr>
              <a:t>、高效</a:t>
            </a:r>
            <a:r>
              <a:rPr lang="zh-CN" altLang="en-US" sz="1800" b="0" dirty="0">
                <a:latin typeface="宋体" pitchFamily="2" charset="-122"/>
                <a:ea typeface="宋体" pitchFamily="2" charset="-122"/>
                <a:cs typeface="+mj-cs"/>
              </a:rPr>
              <a:t>（</a:t>
            </a:r>
            <a:r>
              <a:rPr lang="zh-CN" altLang="en-US" sz="1800" b="0" dirty="0">
                <a:latin typeface="宋体" pitchFamily="2" charset="-122"/>
                <a:ea typeface="宋体" pitchFamily="2" charset="-122"/>
              </a:rPr>
              <a:t>受主频、功耗限制</a:t>
            </a:r>
            <a:r>
              <a:rPr lang="zh-CN" altLang="en-US" sz="1800" b="0" dirty="0">
                <a:latin typeface="宋体" pitchFamily="2" charset="-122"/>
                <a:ea typeface="宋体" pitchFamily="2" charset="-122"/>
                <a:cs typeface="+mj-cs"/>
              </a:rPr>
              <a:t>）</a:t>
            </a:r>
            <a:r>
              <a:rPr lang="zh-CN" altLang="en-US" sz="2300" b="0" dirty="0">
                <a:solidFill>
                  <a:srgbClr val="FF0000"/>
                </a:solidFill>
                <a:latin typeface="宋体" pitchFamily="2" charset="-122"/>
                <a:ea typeface="宋体" pitchFamily="2" charset="-122"/>
                <a:cs typeface="+mj-cs"/>
              </a:rPr>
              <a:t>、高可靠性</a:t>
            </a:r>
            <a:r>
              <a:rPr lang="zh-CN" altLang="en-US" sz="1800" b="0" dirty="0">
                <a:latin typeface="宋体" pitchFamily="2" charset="-122"/>
                <a:ea typeface="宋体" pitchFamily="2" charset="-122"/>
                <a:cs typeface="+mj-cs"/>
              </a:rPr>
              <a:t>（容错）</a:t>
            </a:r>
            <a:endParaRPr lang="en-US" altLang="zh-CN" sz="1800" b="0" dirty="0">
              <a:latin typeface="宋体" pitchFamily="2" charset="-122"/>
              <a:ea typeface="宋体" pitchFamily="2" charset="-122"/>
              <a:cs typeface="+mj-cs"/>
            </a:endParaRPr>
          </a:p>
          <a:p>
            <a:pPr lvl="2"/>
            <a:r>
              <a:rPr lang="zh-CN" altLang="en-US" sz="2300" b="0" dirty="0">
                <a:solidFill>
                  <a:srgbClr val="FF0000"/>
                </a:solidFill>
                <a:latin typeface="宋体" pitchFamily="2" charset="-122"/>
                <a:ea typeface="宋体" pitchFamily="2" charset="-122"/>
                <a:cs typeface="+mj-cs"/>
              </a:rPr>
              <a:t>数据结构简洁</a:t>
            </a:r>
            <a:r>
              <a:rPr lang="zh-CN" altLang="en-US" sz="1800" b="0" dirty="0">
                <a:latin typeface="宋体" pitchFamily="2" charset="-122"/>
                <a:ea typeface="宋体" pitchFamily="2" charset="-122"/>
                <a:cs typeface="+mj-cs"/>
              </a:rPr>
              <a:t>（代码优化时，数据结构占</a:t>
            </a:r>
            <a:r>
              <a:rPr lang="en-US" altLang="zh-CN" sz="1800" b="0" dirty="0">
                <a:latin typeface="宋体" pitchFamily="2" charset="-122"/>
                <a:ea typeface="宋体" pitchFamily="2" charset="-122"/>
                <a:cs typeface="+mj-cs"/>
              </a:rPr>
              <a:t>80%</a:t>
            </a:r>
            <a:r>
              <a:rPr lang="zh-CN" altLang="en-US" sz="1800" b="0" dirty="0">
                <a:latin typeface="宋体" pitchFamily="2" charset="-122"/>
                <a:ea typeface="宋体" pitchFamily="2" charset="-122"/>
                <a:cs typeface="+mj-cs"/>
              </a:rPr>
              <a:t>，编程技巧占</a:t>
            </a:r>
            <a:r>
              <a:rPr lang="en-US" altLang="zh-CN" sz="1800" b="0" dirty="0">
                <a:latin typeface="宋体" pitchFamily="2" charset="-122"/>
                <a:ea typeface="宋体" pitchFamily="2" charset="-122"/>
                <a:cs typeface="+mj-cs"/>
              </a:rPr>
              <a:t>20%</a:t>
            </a:r>
            <a:r>
              <a:rPr lang="zh-CN" altLang="en-US" sz="1800" b="0" dirty="0">
                <a:latin typeface="宋体" pitchFamily="2" charset="-122"/>
                <a:ea typeface="宋体" pitchFamily="2" charset="-122"/>
                <a:cs typeface="+mj-cs"/>
              </a:rPr>
              <a:t>）</a:t>
            </a:r>
          </a:p>
        </p:txBody>
      </p:sp>
      <p:sp>
        <p:nvSpPr>
          <p:cNvPr id="4" name="Date Placeholder 3"/>
          <p:cNvSpPr>
            <a:spLocks noGrp="1"/>
          </p:cNvSpPr>
          <p:nvPr>
            <p:ph type="dt" sz="half" idx="10"/>
          </p:nvPr>
        </p:nvSpPr>
        <p:spPr/>
        <p:txBody>
          <a:bodyPr/>
          <a:lstStyle/>
          <a:p>
            <a:pPr>
              <a:defRPr/>
            </a:pPr>
            <a:fld id="{C2AED83B-CD7A-40F6-8234-FC280B69951A}"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17</a:t>
            </a:fld>
            <a:endParaRPr lang="en-US" altLang="zh-CN"/>
          </a:p>
        </p:txBody>
      </p:sp>
    </p:spTree>
    <p:extLst>
      <p:ext uri="{BB962C8B-B14F-4D97-AF65-F5344CB8AC3E}">
        <p14:creationId xmlns:p14="http://schemas.microsoft.com/office/powerpoint/2010/main" val="384918246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rPr>
              <a:t>嵌入式系统的应用已逐步渗透到金融、航天、电信、网络、信息家电、医疗、工业控制、军事等各个领域，以至于一些学者断言嵌入式系统将成为后</a:t>
            </a:r>
            <a:r>
              <a:rPr lang="en-US" altLang="zh-CN" sz="2400" b="0" dirty="0">
                <a:solidFill>
                  <a:schemeClr val="tx1"/>
                </a:solidFill>
                <a:latin typeface="宋体" pitchFamily="2" charset="-122"/>
                <a:ea typeface="宋体" pitchFamily="2" charset="-122"/>
              </a:rPr>
              <a:t>PC</a:t>
            </a:r>
            <a:r>
              <a:rPr lang="zh-CN" altLang="en-US" sz="2400" b="0" dirty="0">
                <a:solidFill>
                  <a:schemeClr val="tx1"/>
                </a:solidFill>
                <a:latin typeface="宋体" pitchFamily="2" charset="-122"/>
                <a:ea typeface="宋体" pitchFamily="2" charset="-122"/>
              </a:rPr>
              <a:t>时代的主宰。形式多样的嵌入式系统与移动通信、传感器网络等技术一道，改变了现有的计算环境。</a:t>
            </a:r>
          </a:p>
        </p:txBody>
      </p:sp>
      <p:sp>
        <p:nvSpPr>
          <p:cNvPr id="4" name="Date Placeholder 3"/>
          <p:cNvSpPr>
            <a:spLocks noGrp="1"/>
          </p:cNvSpPr>
          <p:nvPr>
            <p:ph type="dt" sz="half" idx="10"/>
          </p:nvPr>
        </p:nvSpPr>
        <p:spPr/>
        <p:txBody>
          <a:bodyPr/>
          <a:lstStyle/>
          <a:p>
            <a:pPr>
              <a:defRPr/>
            </a:pPr>
            <a:fld id="{AC85DB4C-9F18-4BC8-A826-319FCF5DBD49}"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18</a:t>
            </a:fld>
            <a:endParaRPr lang="en-US" altLang="zh-CN"/>
          </a:p>
        </p:txBody>
      </p:sp>
      <p:pic>
        <p:nvPicPr>
          <p:cNvPr id="7" name="Picture 6"/>
          <p:cNvPicPr>
            <a:picLocks noChangeAspect="1"/>
          </p:cNvPicPr>
          <p:nvPr/>
        </p:nvPicPr>
        <p:blipFill>
          <a:blip r:embed="rId2" cstate="print"/>
          <a:stretch>
            <a:fillRect/>
          </a:stretch>
        </p:blipFill>
        <p:spPr>
          <a:xfrm>
            <a:off x="1187623" y="3140968"/>
            <a:ext cx="4968553" cy="2360565"/>
          </a:xfrm>
          <a:prstGeom prst="rect">
            <a:avLst/>
          </a:prstGeom>
        </p:spPr>
      </p:pic>
    </p:spTree>
    <p:extLst>
      <p:ext uri="{BB962C8B-B14F-4D97-AF65-F5344CB8AC3E}">
        <p14:creationId xmlns:p14="http://schemas.microsoft.com/office/powerpoint/2010/main" val="10834559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0AD0DAC4-1856-4B1F-AC35-7B29F57A60A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19</a:t>
            </a:fld>
            <a:endParaRPr lang="en-US" altLang="zh-CN"/>
          </a:p>
        </p:txBody>
      </p:sp>
      <p:grpSp>
        <p:nvGrpSpPr>
          <p:cNvPr id="31" name="组合 1"/>
          <p:cNvGrpSpPr/>
          <p:nvPr/>
        </p:nvGrpSpPr>
        <p:grpSpPr>
          <a:xfrm>
            <a:off x="611560" y="980728"/>
            <a:ext cx="7920880" cy="702661"/>
            <a:chOff x="611560" y="1052736"/>
            <a:chExt cx="7920880" cy="702661"/>
          </a:xfrm>
        </p:grpSpPr>
        <p:sp>
          <p:nvSpPr>
            <p:cNvPr id="32" name="圆角矩形 7"/>
            <p:cNvSpPr/>
            <p:nvPr/>
          </p:nvSpPr>
          <p:spPr>
            <a:xfrm>
              <a:off x="611560" y="1052736"/>
              <a:ext cx="7920880" cy="679474"/>
            </a:xfrm>
            <a:prstGeom prst="roundRect">
              <a:avLst/>
            </a:prstGeom>
            <a:solidFill>
              <a:srgbClr val="DAEDEF">
                <a:lumMod val="75000"/>
              </a:srgbClr>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3" name="矩形 6"/>
            <p:cNvSpPr/>
            <p:nvPr/>
          </p:nvSpPr>
          <p:spPr>
            <a:xfrm>
              <a:off x="719572" y="1109066"/>
              <a:ext cx="770485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宋体" pitchFamily="2" charset="-122"/>
                  <a:ea typeface="宋体" pitchFamily="2" charset="-122"/>
                </a:rPr>
                <a:t>     嵌入式系统以其结构简单、功耗小、可定制等特点，逐步成为日常生活与基础行业建设的核心组成部分，极大促进了生产生活的发展。 </a:t>
              </a:r>
            </a:p>
          </p:txBody>
        </p:sp>
      </p:grpSp>
      <p:pic>
        <p:nvPicPr>
          <p:cNvPr id="34"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5176" y="3725729"/>
            <a:ext cx="2250253" cy="1315746"/>
          </a:xfrm>
          <a:prstGeom prst="rect">
            <a:avLst/>
          </a:prstGeom>
        </p:spPr>
      </p:pic>
      <p:pic>
        <p:nvPicPr>
          <p:cNvPr id="35"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551434"/>
            <a:ext cx="2231387" cy="1450400"/>
          </a:xfrm>
          <a:prstGeom prst="rect">
            <a:avLst/>
          </a:prstGeom>
        </p:spPr>
      </p:pic>
      <p:sp>
        <p:nvSpPr>
          <p:cNvPr id="36" name="上箭头 16"/>
          <p:cNvSpPr/>
          <p:nvPr/>
        </p:nvSpPr>
        <p:spPr>
          <a:xfrm rot="18408691">
            <a:off x="3273999" y="2976729"/>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7" name="上箭头 17"/>
          <p:cNvSpPr/>
          <p:nvPr/>
        </p:nvSpPr>
        <p:spPr>
          <a:xfrm rot="2946644">
            <a:off x="4795145" y="2960650"/>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8" name="上箭头 18"/>
          <p:cNvSpPr/>
          <p:nvPr/>
        </p:nvSpPr>
        <p:spPr>
          <a:xfrm rot="5400000">
            <a:off x="5630067" y="3383952"/>
            <a:ext cx="449396" cy="1686805"/>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9" name="上箭头 19"/>
          <p:cNvSpPr/>
          <p:nvPr/>
        </p:nvSpPr>
        <p:spPr>
          <a:xfrm rot="16200000">
            <a:off x="3185481" y="3374559"/>
            <a:ext cx="449396" cy="1762205"/>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0" name="上箭头 20"/>
          <p:cNvSpPr/>
          <p:nvPr/>
        </p:nvSpPr>
        <p:spPr>
          <a:xfrm rot="8046275">
            <a:off x="4852353" y="4481036"/>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1" name="上箭头 21"/>
          <p:cNvSpPr/>
          <p:nvPr/>
        </p:nvSpPr>
        <p:spPr>
          <a:xfrm rot="13388156">
            <a:off x="3510385" y="4519377"/>
            <a:ext cx="449396" cy="942322"/>
          </a:xfrm>
          <a:prstGeom prst="upArrow">
            <a:avLst>
              <a:gd name="adj1" fmla="val 38147"/>
              <a:gd name="adj2" fmla="val 53951"/>
            </a:avLst>
          </a:prstGeom>
          <a:gradFill>
            <a:gsLst>
              <a:gs pos="0">
                <a:srgbClr val="BBE0E3">
                  <a:lumMod val="5000"/>
                  <a:lumOff val="95000"/>
                </a:srgbClr>
              </a:gs>
              <a:gs pos="100000">
                <a:srgbClr val="DAEDEF">
                  <a:lumMod val="50000"/>
                </a:srgbClr>
              </a:gs>
            </a:gsLst>
            <a:lin ang="162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42" name="文本框 22"/>
          <p:cNvSpPr txBox="1"/>
          <p:nvPr/>
        </p:nvSpPr>
        <p:spPr>
          <a:xfrm>
            <a:off x="6115245" y="3198350"/>
            <a:ext cx="1331953" cy="369332"/>
          </a:xfrm>
          <a:prstGeom prst="rect">
            <a:avLst/>
          </a:prstGeom>
          <a:noFill/>
        </p:spPr>
        <p:txBody>
          <a:bodyPr wrap="square" rtlCol="0">
            <a:spAutoFit/>
          </a:bodyPr>
          <a:lstStyle/>
          <a:p>
            <a:pPr eaLnBrk="1" hangingPunct="1"/>
            <a:r>
              <a:rPr lang="zh-CN" altLang="en-US" sz="1800" b="0" dirty="0">
                <a:solidFill>
                  <a:srgbClr val="000000"/>
                </a:solidFill>
                <a:ea typeface="宋体" pitchFamily="2" charset="-122"/>
              </a:rPr>
              <a:t>娱乐生活</a:t>
            </a:r>
          </a:p>
        </p:txBody>
      </p:sp>
      <p:sp>
        <p:nvSpPr>
          <p:cNvPr id="43" name="文本框 23"/>
          <p:cNvSpPr txBox="1"/>
          <p:nvPr/>
        </p:nvSpPr>
        <p:spPr>
          <a:xfrm>
            <a:off x="1472658" y="3136520"/>
            <a:ext cx="1331953" cy="369332"/>
          </a:xfrm>
          <a:prstGeom prst="rect">
            <a:avLst/>
          </a:prstGeom>
          <a:noFill/>
        </p:spPr>
        <p:txBody>
          <a:bodyPr wrap="square" rtlCol="0">
            <a:spAutoFit/>
          </a:bodyPr>
          <a:lstStyle/>
          <a:p>
            <a:pPr eaLnBrk="1" hangingPunct="1"/>
            <a:r>
              <a:rPr lang="zh-CN" altLang="en-US" sz="1800" b="0" dirty="0">
                <a:solidFill>
                  <a:srgbClr val="000000"/>
                </a:solidFill>
                <a:ea typeface="宋体" pitchFamily="2" charset="-122"/>
              </a:rPr>
              <a:t>电子商务</a:t>
            </a:r>
          </a:p>
        </p:txBody>
      </p:sp>
      <p:sp>
        <p:nvSpPr>
          <p:cNvPr id="44" name="文本框 24"/>
          <p:cNvSpPr txBox="1"/>
          <p:nvPr/>
        </p:nvSpPr>
        <p:spPr>
          <a:xfrm>
            <a:off x="7020272" y="5053466"/>
            <a:ext cx="1331953" cy="369332"/>
          </a:xfrm>
          <a:prstGeom prst="rect">
            <a:avLst/>
          </a:prstGeom>
          <a:noFill/>
        </p:spPr>
        <p:txBody>
          <a:bodyPr wrap="square" rtlCol="0">
            <a:spAutoFit/>
          </a:bodyPr>
          <a:lstStyle/>
          <a:p>
            <a:pPr eaLnBrk="1" hangingPunct="1"/>
            <a:r>
              <a:rPr lang="zh-CN" altLang="en-US" sz="1800" b="0" dirty="0">
                <a:solidFill>
                  <a:srgbClr val="000000"/>
                </a:solidFill>
                <a:ea typeface="宋体" pitchFamily="2" charset="-122"/>
              </a:rPr>
              <a:t>公共交通</a:t>
            </a:r>
          </a:p>
        </p:txBody>
      </p:sp>
      <p:sp>
        <p:nvSpPr>
          <p:cNvPr id="45" name="文本框 25"/>
          <p:cNvSpPr txBox="1"/>
          <p:nvPr/>
        </p:nvSpPr>
        <p:spPr>
          <a:xfrm>
            <a:off x="6497416" y="5958880"/>
            <a:ext cx="1331953" cy="369332"/>
          </a:xfrm>
          <a:prstGeom prst="rect">
            <a:avLst/>
          </a:prstGeom>
          <a:noFill/>
        </p:spPr>
        <p:txBody>
          <a:bodyPr wrap="square" rtlCol="0">
            <a:spAutoFit/>
          </a:bodyPr>
          <a:lstStyle/>
          <a:p>
            <a:pPr eaLnBrk="1" hangingPunct="1"/>
            <a:r>
              <a:rPr lang="zh-CN" altLang="en-US" sz="1800" b="0" dirty="0">
                <a:solidFill>
                  <a:srgbClr val="000000"/>
                </a:solidFill>
                <a:ea typeface="宋体" pitchFamily="2" charset="-122"/>
              </a:rPr>
              <a:t>工业控制</a:t>
            </a:r>
          </a:p>
        </p:txBody>
      </p:sp>
      <p:sp>
        <p:nvSpPr>
          <p:cNvPr id="46" name="文本框 26"/>
          <p:cNvSpPr txBox="1"/>
          <p:nvPr/>
        </p:nvSpPr>
        <p:spPr>
          <a:xfrm>
            <a:off x="1988973" y="6165304"/>
            <a:ext cx="1331953" cy="369332"/>
          </a:xfrm>
          <a:prstGeom prst="rect">
            <a:avLst/>
          </a:prstGeom>
          <a:noFill/>
        </p:spPr>
        <p:txBody>
          <a:bodyPr wrap="square" rtlCol="0">
            <a:spAutoFit/>
          </a:bodyPr>
          <a:lstStyle/>
          <a:p>
            <a:pPr eaLnBrk="1" hangingPunct="1"/>
            <a:r>
              <a:rPr lang="zh-CN" altLang="en-US" sz="1800" b="0" dirty="0">
                <a:solidFill>
                  <a:srgbClr val="000000"/>
                </a:solidFill>
                <a:ea typeface="宋体" pitchFamily="2" charset="-122"/>
              </a:rPr>
              <a:t>警务执法</a:t>
            </a:r>
          </a:p>
        </p:txBody>
      </p:sp>
      <p:sp>
        <p:nvSpPr>
          <p:cNvPr id="47" name="文本框 27"/>
          <p:cNvSpPr txBox="1"/>
          <p:nvPr/>
        </p:nvSpPr>
        <p:spPr>
          <a:xfrm>
            <a:off x="354679" y="5096401"/>
            <a:ext cx="1331953" cy="369332"/>
          </a:xfrm>
          <a:prstGeom prst="rect">
            <a:avLst/>
          </a:prstGeom>
          <a:noFill/>
        </p:spPr>
        <p:txBody>
          <a:bodyPr wrap="square" rtlCol="0">
            <a:spAutoFit/>
          </a:bodyPr>
          <a:lstStyle/>
          <a:p>
            <a:pPr eaLnBrk="1" hangingPunct="1"/>
            <a:r>
              <a:rPr lang="zh-CN" altLang="en-US" sz="1800" b="0" dirty="0">
                <a:solidFill>
                  <a:srgbClr val="000000"/>
                </a:solidFill>
                <a:ea typeface="宋体" pitchFamily="2" charset="-122"/>
              </a:rPr>
              <a:t>智能家居</a:t>
            </a:r>
          </a:p>
        </p:txBody>
      </p:sp>
      <p:pic>
        <p:nvPicPr>
          <p:cNvPr id="48" name="Picture 2"/>
          <p:cNvPicPr>
            <a:picLocks noChangeAspect="1" noChangeArrowheads="1"/>
          </p:cNvPicPr>
          <p:nvPr/>
        </p:nvPicPr>
        <p:blipFill>
          <a:blip r:embed="rId4" cstate="print"/>
          <a:srcRect/>
          <a:stretch>
            <a:fillRect/>
          </a:stretch>
        </p:blipFill>
        <p:spPr bwMode="auto">
          <a:xfrm>
            <a:off x="971600" y="1844824"/>
            <a:ext cx="1679853" cy="1357322"/>
          </a:xfrm>
          <a:prstGeom prst="rect">
            <a:avLst/>
          </a:prstGeom>
          <a:noFill/>
          <a:ln w="9525">
            <a:noFill/>
            <a:miter lim="800000"/>
            <a:headEnd/>
            <a:tailEnd/>
          </a:ln>
          <a:effectLst/>
        </p:spPr>
      </p:pic>
      <p:pic>
        <p:nvPicPr>
          <p:cNvPr id="49" name="Picture 2"/>
          <p:cNvPicPr>
            <a:picLocks noChangeAspect="1" noChangeArrowheads="1"/>
          </p:cNvPicPr>
          <p:nvPr/>
        </p:nvPicPr>
        <p:blipFill>
          <a:blip r:embed="rId5" cstate="print"/>
          <a:srcRect/>
          <a:stretch>
            <a:fillRect/>
          </a:stretch>
        </p:blipFill>
        <p:spPr bwMode="auto">
          <a:xfrm>
            <a:off x="1763688" y="5013176"/>
            <a:ext cx="1525636" cy="1072164"/>
          </a:xfrm>
          <a:prstGeom prst="rect">
            <a:avLst/>
          </a:prstGeom>
          <a:noFill/>
          <a:ln w="9525">
            <a:noFill/>
            <a:miter lim="800000"/>
            <a:headEnd/>
            <a:tailEnd/>
          </a:ln>
          <a:effectLst/>
        </p:spPr>
      </p:pic>
      <p:pic>
        <p:nvPicPr>
          <p:cNvPr id="50" name="Picture 3"/>
          <p:cNvPicPr>
            <a:picLocks noChangeAspect="1" noChangeArrowheads="1"/>
          </p:cNvPicPr>
          <p:nvPr/>
        </p:nvPicPr>
        <p:blipFill>
          <a:blip r:embed="rId6" cstate="print"/>
          <a:srcRect/>
          <a:stretch>
            <a:fillRect/>
          </a:stretch>
        </p:blipFill>
        <p:spPr bwMode="auto">
          <a:xfrm>
            <a:off x="5604064" y="1871583"/>
            <a:ext cx="1786703" cy="1285884"/>
          </a:xfrm>
          <a:prstGeom prst="rect">
            <a:avLst/>
          </a:prstGeom>
          <a:noFill/>
          <a:ln w="9525">
            <a:noFill/>
            <a:miter lim="800000"/>
            <a:headEnd/>
            <a:tailEnd/>
          </a:ln>
          <a:effectLst/>
        </p:spPr>
      </p:pic>
      <p:sp>
        <p:nvSpPr>
          <p:cNvPr id="51" name="圆角矩形 31"/>
          <p:cNvSpPr/>
          <p:nvPr/>
        </p:nvSpPr>
        <p:spPr>
          <a:xfrm>
            <a:off x="3824982" y="3899617"/>
            <a:ext cx="1560972"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a:ea typeface="宋体"/>
                <a:cs typeface="+mn-cs"/>
              </a:rPr>
              <a:t>嵌入式系统</a:t>
            </a:r>
          </a:p>
        </p:txBody>
      </p:sp>
      <p:pic>
        <p:nvPicPr>
          <p:cNvPr id="52"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4939605" y="5422798"/>
            <a:ext cx="1504603" cy="1072164"/>
          </a:xfrm>
          <a:prstGeom prst="rect">
            <a:avLst/>
          </a:prstGeom>
          <a:noFill/>
          <a:ln w="9525">
            <a:noFill/>
            <a:miter lim="800000"/>
            <a:headEnd/>
            <a:tailEnd/>
          </a:ln>
          <a:effectLst/>
        </p:spPr>
      </p:pic>
    </p:spTree>
    <p:extLst>
      <p:ext uri="{BB962C8B-B14F-4D97-AF65-F5344CB8AC3E}">
        <p14:creationId xmlns:p14="http://schemas.microsoft.com/office/powerpoint/2010/main" val="40177343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4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2"/>
          <p:cNvSpPr>
            <a:spLocks noChangeArrowheads="1"/>
          </p:cNvSpPr>
          <p:nvPr/>
        </p:nvSpPr>
        <p:spPr bwMode="auto">
          <a:xfrm>
            <a:off x="344488"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eaLnBrk="1" hangingPunct="1">
              <a:buClr>
                <a:schemeClr val="tx1"/>
              </a:buClr>
              <a:buSzPct val="80000"/>
              <a:buFont typeface="Wingdings" panose="05000000000000000000" pitchFamily="2" charset="2"/>
              <a:buNone/>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9" name="Group 8"/>
          <p:cNvGraphicFramePr>
            <a:graphicFrameLocks noGrp="1"/>
          </p:cNvGraphicFramePr>
          <p:nvPr>
            <p:extLst>
              <p:ext uri="{D42A27DB-BD31-4B8C-83A1-F6EECF244321}">
                <p14:modId xmlns:p14="http://schemas.microsoft.com/office/powerpoint/2010/main" val="3756420533"/>
              </p:ext>
            </p:extLst>
          </p:nvPr>
        </p:nvGraphicFramePr>
        <p:xfrm>
          <a:off x="1238250" y="1988840"/>
          <a:ext cx="7150100" cy="3812669"/>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628531">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1" u="none" strike="noStrike" cap="none" normalizeH="0" baseline="0" dirty="0">
                          <a:ln>
                            <a:noFill/>
                          </a:ln>
                          <a:solidFill>
                            <a:schemeClr val="bg1"/>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Arial" pitchFamily="34" charset="0"/>
                        </a:rPr>
                        <a:t>嵌入式系统简介</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0"/>
                  </a:ext>
                </a:extLst>
              </a:tr>
              <a:tr h="628531">
                <a:tc gridSpan="2">
                  <a:txBody>
                    <a:bodyPr/>
                    <a:lstStyle/>
                    <a:p>
                      <a:pPr marL="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         1.1 </a:t>
                      </a:r>
                      <a:r>
                        <a:rPr kumimoji="0" lang="zh-CN" altLang="en-US"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嵌入式系统的定义</a:t>
                      </a:r>
                    </a:p>
                    <a:p>
                      <a:pPr marL="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         1.2 </a:t>
                      </a:r>
                      <a:r>
                        <a:rPr kumimoji="0" lang="zh-CN" altLang="en-US"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嵌入式系统的组成</a:t>
                      </a:r>
                    </a:p>
                    <a:p>
                      <a:pPr marL="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         1.3 </a:t>
                      </a:r>
                      <a:r>
                        <a:rPr kumimoji="0" lang="zh-CN" altLang="en-US" sz="2800" b="0" i="1" u="none" strike="noStrike" kern="1200" cap="none" normalizeH="0" baseline="0" dirty="0">
                          <a:ln>
                            <a:noFill/>
                          </a:ln>
                          <a:solidFill>
                            <a:schemeClr val="bg1"/>
                          </a:solidFill>
                          <a:effectLst/>
                          <a:latin typeface="宋体" pitchFamily="2" charset="-122"/>
                          <a:ea typeface="宋体" pitchFamily="2" charset="-122"/>
                          <a:cs typeface="+mn-cs"/>
                          <a:sym typeface="CMU Serif" charset="0"/>
                        </a:rPr>
                        <a:t>嵌入式系统的应用与发展</a:t>
                      </a: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hMerge="1">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endParaRPr kumimoji="0" lang="zh-CN" sz="2800" b="1" i="0" u="none" strike="noStrike" cap="none" normalizeH="0" baseline="0" dirty="0">
                        <a:ln>
                          <a:noFill/>
                        </a:ln>
                        <a:solidFill>
                          <a:srgbClr val="9900CC"/>
                        </a:solidFill>
                        <a:effectLst/>
                        <a:latin typeface="CMU Serif" charset="0"/>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1"/>
                  </a:ext>
                </a:extLst>
              </a:tr>
              <a:tr h="560720">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2</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嵌入式微处理器</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561869">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cap="none" normalizeH="0" baseline="0" dirty="0">
                          <a:ln>
                            <a:noFill/>
                          </a:ln>
                          <a:solidFill>
                            <a:srgbClr val="9900CC"/>
                          </a:solidFill>
                          <a:effectLst/>
                          <a:latin typeface="宋体" pitchFamily="2" charset="-122"/>
                          <a:ea typeface="宋体" pitchFamily="2" charset="-122"/>
                          <a:sym typeface="Arial" pitchFamily="34" charset="0"/>
                        </a:rPr>
                        <a:t>3</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嵌入式操作系统</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561869">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4 </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defRPr/>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嵌入式系统安全简介</a:t>
                      </a:r>
                      <a:endParaRPr kumimoji="0" 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pic>
        <p:nvPicPr>
          <p:cNvPr id="10"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2079328"/>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63530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9EF20B4E-040D-4D8E-9377-B0C4536CD73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20</a:t>
            </a:fld>
            <a:endParaRPr lang="en-US" altLang="zh-CN"/>
          </a:p>
        </p:txBody>
      </p:sp>
      <p:pic>
        <p:nvPicPr>
          <p:cNvPr id="62" name="Picture 8" descr="b000lprzts">
            <a:hlinkClick r:id="rId2"/>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016" y="3501008"/>
            <a:ext cx="1604349" cy="13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0" descr="coo-boo-spatula">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4147" y="3304596"/>
            <a:ext cx="1905439" cy="152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2" descr="iMaster20bi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3407" y="1182000"/>
            <a:ext cx="151130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6" descr="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9257" y="1109761"/>
            <a:ext cx="1370013"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矩形 19"/>
          <p:cNvSpPr/>
          <p:nvPr/>
        </p:nvSpPr>
        <p:spPr>
          <a:xfrm>
            <a:off x="6479480" y="2451176"/>
            <a:ext cx="2413000" cy="35779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25000"/>
              </a:lnSpc>
              <a:buFont typeface="Wingdings" panose="05000000000000000000" pitchFamily="2" charset="2"/>
              <a:buChar char="Ø"/>
            </a:pPr>
            <a:r>
              <a:rPr lang="zh-CN" altLang="en-US" sz="1600" b="0" dirty="0">
                <a:solidFill>
                  <a:srgbClr val="000000">
                    <a:lumMod val="65000"/>
                    <a:lumOff val="35000"/>
                  </a:srgbClr>
                </a:solidFill>
                <a:latin typeface="宋体" pitchFamily="2" charset="-122"/>
              </a:rPr>
              <a:t>智能垃圾桶</a:t>
            </a:r>
            <a:r>
              <a:rPr lang="en-US" altLang="zh-CN" sz="1600" b="0" dirty="0" err="1">
                <a:solidFill>
                  <a:srgbClr val="000000">
                    <a:lumMod val="65000"/>
                    <a:lumOff val="35000"/>
                  </a:srgbClr>
                </a:solidFill>
                <a:latin typeface="宋体" pitchFamily="2" charset="-122"/>
              </a:rPr>
              <a:t>i.Master</a:t>
            </a:r>
            <a:endParaRPr lang="zh-CN" altLang="en-US" sz="1600" b="0" dirty="0">
              <a:solidFill>
                <a:srgbClr val="000000">
                  <a:lumMod val="65000"/>
                  <a:lumOff val="35000"/>
                </a:srgbClr>
              </a:solidFill>
              <a:latin typeface="宋体" pitchFamily="2" charset="-122"/>
            </a:endParaRPr>
          </a:p>
        </p:txBody>
      </p:sp>
      <p:sp>
        <p:nvSpPr>
          <p:cNvPr id="68" name="矩形 21"/>
          <p:cNvSpPr/>
          <p:nvPr/>
        </p:nvSpPr>
        <p:spPr>
          <a:xfrm>
            <a:off x="6478289" y="4988806"/>
            <a:ext cx="2413000" cy="372025"/>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25000"/>
              </a:lnSpc>
              <a:buFont typeface="Wingdings" panose="05000000000000000000" pitchFamily="2" charset="2"/>
              <a:buChar char="Ø"/>
            </a:pPr>
            <a:r>
              <a:rPr lang="zh-CN" altLang="en-US" sz="1600" b="0" dirty="0">
                <a:solidFill>
                  <a:srgbClr val="000000">
                    <a:lumMod val="65000"/>
                    <a:lumOff val="35000"/>
                  </a:srgbClr>
                </a:solidFill>
                <a:latin typeface="宋体" pitchFamily="2" charset="-122"/>
              </a:rPr>
              <a:t>配备电子食谱的锅铲</a:t>
            </a:r>
          </a:p>
        </p:txBody>
      </p:sp>
      <p:sp>
        <p:nvSpPr>
          <p:cNvPr id="69" name="矩形 22"/>
          <p:cNvSpPr/>
          <p:nvPr/>
        </p:nvSpPr>
        <p:spPr>
          <a:xfrm>
            <a:off x="4263255" y="5013176"/>
            <a:ext cx="2202128" cy="40011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25000"/>
              </a:lnSpc>
              <a:buFont typeface="Wingdings" panose="05000000000000000000" pitchFamily="2" charset="2"/>
              <a:buChar char="Ø"/>
            </a:pPr>
            <a:r>
              <a:rPr lang="en-US" altLang="zh-CN" sz="1600" b="0" dirty="0" err="1">
                <a:solidFill>
                  <a:srgbClr val="000000">
                    <a:lumMod val="65000"/>
                    <a:lumOff val="35000"/>
                  </a:srgbClr>
                </a:solidFill>
                <a:latin typeface="宋体" pitchFamily="2" charset="-122"/>
              </a:rPr>
              <a:t>DangerBomb</a:t>
            </a:r>
            <a:r>
              <a:rPr lang="zh-CN" altLang="en-US" sz="1600" b="0" dirty="0">
                <a:solidFill>
                  <a:srgbClr val="000000">
                    <a:lumMod val="65000"/>
                    <a:lumOff val="35000"/>
                  </a:srgbClr>
                </a:solidFill>
                <a:latin typeface="宋体" pitchFamily="2" charset="-122"/>
              </a:rPr>
              <a:t>闹钟</a:t>
            </a:r>
          </a:p>
        </p:txBody>
      </p:sp>
      <p:sp>
        <p:nvSpPr>
          <p:cNvPr id="70" name="矩形 23"/>
          <p:cNvSpPr/>
          <p:nvPr/>
        </p:nvSpPr>
        <p:spPr>
          <a:xfrm>
            <a:off x="463866" y="1052736"/>
            <a:ext cx="3957500" cy="128112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25000"/>
              </a:lnSpc>
              <a:buFont typeface="Wingdings" panose="05000000000000000000" pitchFamily="2" charset="2"/>
              <a:buChar char="Ø"/>
            </a:pPr>
            <a:r>
              <a:rPr lang="zh-CN" altLang="en-US" sz="1600" b="0" dirty="0">
                <a:solidFill>
                  <a:srgbClr val="000000">
                    <a:lumMod val="65000"/>
                    <a:lumOff val="35000"/>
                  </a:srgbClr>
                </a:solidFill>
                <a:latin typeface="宋体" pitchFamily="2" charset="-122"/>
              </a:rPr>
              <a:t>各种</a:t>
            </a:r>
            <a:r>
              <a:rPr lang="zh-CN" altLang="en-US" sz="1600" dirty="0">
                <a:solidFill>
                  <a:srgbClr val="FF0000"/>
                </a:solidFill>
                <a:latin typeface="宋体" pitchFamily="2" charset="-122"/>
              </a:rPr>
              <a:t>信息家电</a:t>
            </a:r>
            <a:r>
              <a:rPr lang="zh-CN" altLang="en-US" sz="1600" b="0" dirty="0">
                <a:solidFill>
                  <a:srgbClr val="000000">
                    <a:lumMod val="65000"/>
                    <a:lumOff val="35000"/>
                  </a:srgbClr>
                </a:solidFill>
                <a:latin typeface="宋体" pitchFamily="2" charset="-122"/>
              </a:rPr>
              <a:t>产品，如数字电视机、机顶盒，数码相机、音响设备、网络设备、洗衣机、冰箱、空调、智能玩具以及其他消费类电子产品等。</a:t>
            </a:r>
          </a:p>
        </p:txBody>
      </p:sp>
    </p:spTree>
    <p:extLst>
      <p:ext uri="{BB962C8B-B14F-4D97-AF65-F5344CB8AC3E}">
        <p14:creationId xmlns:p14="http://schemas.microsoft.com/office/powerpoint/2010/main" val="38120077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549D3C24-2FFD-4B0F-82C5-E582F28519F1}"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21</a:t>
            </a:fld>
            <a:endParaRPr lang="en-US" altLang="zh-CN"/>
          </a:p>
        </p:txBody>
      </p:sp>
      <p:pic>
        <p:nvPicPr>
          <p:cNvPr id="28" name="Picture 4" descr="moon2">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2006" y="1375215"/>
            <a:ext cx="233838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5"/>
          <p:cNvSpPr>
            <a:spLocks noChangeArrowheads="1"/>
          </p:cNvSpPr>
          <p:nvPr/>
        </p:nvSpPr>
        <p:spPr bwMode="auto">
          <a:xfrm>
            <a:off x="6496311" y="2949696"/>
            <a:ext cx="1146448"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rgbClr val="808080"/>
              </a:buClr>
              <a:buSzPct val="75000"/>
              <a:buFont typeface="Wingdings" panose="05000000000000000000" pitchFamily="2" charset="2"/>
              <a:buChar char="Ø"/>
            </a:pPr>
            <a:r>
              <a:rPr lang="zh-CN" altLang="en-US" sz="1600" b="0" dirty="0">
                <a:solidFill>
                  <a:srgbClr val="000000"/>
                </a:solidFill>
                <a:latin typeface="宋体" pitchFamily="2" charset="-122"/>
              </a:rPr>
              <a:t>月球车</a:t>
            </a:r>
          </a:p>
        </p:txBody>
      </p:sp>
      <p:sp>
        <p:nvSpPr>
          <p:cNvPr id="30" name="Rectangle 6"/>
          <p:cNvSpPr>
            <a:spLocks noChangeArrowheads="1"/>
          </p:cNvSpPr>
          <p:nvPr/>
        </p:nvSpPr>
        <p:spPr bwMode="auto">
          <a:xfrm>
            <a:off x="6677125" y="5218748"/>
            <a:ext cx="2023269"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nchor="ct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eaLnBrk="1" hangingPunct="1">
              <a:buFont typeface="Wingdings" panose="05000000000000000000" pitchFamily="2" charset="2"/>
              <a:buChar char="Ø"/>
            </a:pPr>
            <a:r>
              <a:rPr lang="zh-CN" altLang="en-US" sz="1600" b="0" dirty="0">
                <a:solidFill>
                  <a:srgbClr val="000000"/>
                </a:solidFill>
                <a:latin typeface="宋体" pitchFamily="2" charset="-122"/>
              </a:rPr>
              <a:t>汽车立体声音响</a:t>
            </a:r>
            <a:r>
              <a:rPr lang="en-US" altLang="zh-CN" sz="1600" b="0" dirty="0">
                <a:solidFill>
                  <a:srgbClr val="000000"/>
                </a:solidFill>
                <a:latin typeface="宋体" pitchFamily="2" charset="-122"/>
              </a:rPr>
              <a:t>HD Radio</a:t>
            </a:r>
            <a:r>
              <a:rPr lang="zh-CN" altLang="en-US" sz="1600" b="0" dirty="0">
                <a:solidFill>
                  <a:srgbClr val="000000"/>
                </a:solidFill>
                <a:latin typeface="宋体" pitchFamily="2" charset="-122"/>
              </a:rPr>
              <a:t>扩展包 </a:t>
            </a:r>
          </a:p>
        </p:txBody>
      </p:sp>
      <p:pic>
        <p:nvPicPr>
          <p:cNvPr id="31" name="Picture 7" descr="directed-electronics-hd-r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1068" y="3951734"/>
            <a:ext cx="2411412"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8"/>
          <p:cNvSpPr>
            <a:spLocks noChangeArrowheads="1"/>
          </p:cNvSpPr>
          <p:nvPr/>
        </p:nvSpPr>
        <p:spPr bwMode="auto">
          <a:xfrm>
            <a:off x="3084612" y="3140968"/>
            <a:ext cx="3277393"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rgbClr val="808080"/>
              </a:buClr>
              <a:buSzPct val="75000"/>
              <a:buFont typeface="Wingdings" panose="05000000000000000000" pitchFamily="2" charset="2"/>
              <a:buChar char="Ø"/>
            </a:pPr>
            <a:r>
              <a:rPr lang="zh-CN" altLang="en-US" sz="1600" b="0" dirty="0">
                <a:solidFill>
                  <a:srgbClr val="000000"/>
                </a:solidFill>
                <a:latin typeface="宋体" pitchFamily="2" charset="-122"/>
              </a:rPr>
              <a:t>改装遮阳板 </a:t>
            </a:r>
            <a:r>
              <a:rPr lang="en-US" altLang="zh-CN" sz="1600" b="0" dirty="0">
                <a:solidFill>
                  <a:srgbClr val="000000"/>
                </a:solidFill>
                <a:latin typeface="宋体" pitchFamily="2" charset="-122"/>
              </a:rPr>
              <a:t>DVD / TV / MP3</a:t>
            </a:r>
          </a:p>
        </p:txBody>
      </p:sp>
      <p:pic>
        <p:nvPicPr>
          <p:cNvPr id="33" name="Picture 9" descr="2-5-07-visortheater">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5896" y="1340768"/>
            <a:ext cx="2239963" cy="160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descr="everest-wasp-helicopter2">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560" y="4653136"/>
            <a:ext cx="2239963" cy="121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descr="uav-tarmac">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3249" y="4614639"/>
            <a:ext cx="2239964"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2" descr="OS in Car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6626" y="1268760"/>
            <a:ext cx="2823700" cy="193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8"/>
          <p:cNvSpPr>
            <a:spLocks noChangeArrowheads="1"/>
          </p:cNvSpPr>
          <p:nvPr/>
        </p:nvSpPr>
        <p:spPr bwMode="auto">
          <a:xfrm>
            <a:off x="487424" y="3284984"/>
            <a:ext cx="2365982" cy="122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rgbClr val="808080"/>
              </a:buClr>
              <a:buSzPct val="75000"/>
              <a:buFont typeface="Wingdings" panose="05000000000000000000" pitchFamily="2" charset="2"/>
              <a:buChar char="Ø"/>
            </a:pPr>
            <a:r>
              <a:rPr lang="zh-CN" altLang="en-US" sz="1600" b="0" dirty="0">
                <a:solidFill>
                  <a:srgbClr val="000000"/>
                </a:solidFill>
                <a:latin typeface="宋体" pitchFamily="2" charset="-122"/>
              </a:rPr>
              <a:t>汽车电子</a:t>
            </a:r>
            <a:endParaRPr lang="en-US" altLang="zh-CN" sz="1600" b="0" dirty="0">
              <a:solidFill>
                <a:srgbClr val="000000"/>
              </a:solidFill>
              <a:latin typeface="宋体" pitchFamily="2" charset="-122"/>
            </a:endParaRPr>
          </a:p>
          <a:p>
            <a:pPr marL="0" indent="0" eaLnBrk="1" hangingPunct="1">
              <a:spcBef>
                <a:spcPct val="20000"/>
              </a:spcBef>
              <a:buClr>
                <a:srgbClr val="808080"/>
              </a:buClr>
              <a:buSzPct val="75000"/>
            </a:pPr>
            <a:r>
              <a:rPr lang="zh-CN" altLang="en-US" sz="1600" b="0" dirty="0">
                <a:solidFill>
                  <a:srgbClr val="FF0000"/>
                </a:solidFill>
                <a:latin typeface="宋体" pitchFamily="2" charset="-122"/>
              </a:rPr>
              <a:t>处理器个数可达三位数</a:t>
            </a:r>
            <a:endParaRPr lang="en-US" altLang="zh-CN" sz="1600" b="0" dirty="0">
              <a:solidFill>
                <a:srgbClr val="FF0000"/>
              </a:solidFill>
              <a:latin typeface="宋体" pitchFamily="2" charset="-122"/>
            </a:endParaRPr>
          </a:p>
          <a:p>
            <a:pPr marL="0" indent="0" eaLnBrk="1" hangingPunct="1">
              <a:spcBef>
                <a:spcPct val="20000"/>
              </a:spcBef>
              <a:buClr>
                <a:srgbClr val="808080"/>
              </a:buClr>
              <a:buSzPct val="75000"/>
            </a:pPr>
            <a:r>
              <a:rPr lang="en-US" altLang="zh-CN" sz="1600" b="0" dirty="0">
                <a:solidFill>
                  <a:srgbClr val="000000"/>
                </a:solidFill>
                <a:latin typeface="宋体" pitchFamily="2" charset="-122"/>
              </a:rPr>
              <a:t> -</a:t>
            </a:r>
            <a:r>
              <a:rPr lang="zh-CN" altLang="en-US" sz="1600" b="0" dirty="0">
                <a:solidFill>
                  <a:srgbClr val="000000"/>
                </a:solidFill>
                <a:latin typeface="宋体" pitchFamily="2" charset="-122"/>
              </a:rPr>
              <a:t>车载：娱乐、定位等</a:t>
            </a:r>
            <a:endParaRPr lang="en-US" altLang="zh-CN" sz="1600" b="0" dirty="0">
              <a:solidFill>
                <a:srgbClr val="000000"/>
              </a:solidFill>
              <a:latin typeface="宋体" pitchFamily="2" charset="-122"/>
            </a:endParaRPr>
          </a:p>
          <a:p>
            <a:pPr marL="0" indent="0" eaLnBrk="1" hangingPunct="1">
              <a:spcBef>
                <a:spcPct val="20000"/>
              </a:spcBef>
              <a:buClr>
                <a:srgbClr val="808080"/>
              </a:buClr>
              <a:buSzPct val="75000"/>
            </a:pPr>
            <a:r>
              <a:rPr lang="en-US" altLang="zh-CN" sz="1600" b="0" dirty="0">
                <a:solidFill>
                  <a:srgbClr val="000000"/>
                </a:solidFill>
                <a:latin typeface="宋体" pitchFamily="2" charset="-122"/>
              </a:rPr>
              <a:t> -</a:t>
            </a:r>
            <a:r>
              <a:rPr lang="zh-CN" altLang="en-US" sz="1600" b="0" dirty="0">
                <a:solidFill>
                  <a:srgbClr val="000000"/>
                </a:solidFill>
                <a:latin typeface="宋体" pitchFamily="2" charset="-122"/>
              </a:rPr>
              <a:t>车控：</a:t>
            </a:r>
            <a:r>
              <a:rPr lang="en-US" altLang="zh-CN" sz="1600" b="0" dirty="0">
                <a:solidFill>
                  <a:srgbClr val="000000"/>
                </a:solidFill>
                <a:latin typeface="宋体" pitchFamily="2" charset="-122"/>
              </a:rPr>
              <a:t>ABS</a:t>
            </a:r>
            <a:r>
              <a:rPr lang="zh-CN" altLang="en-US" sz="1600" b="0" dirty="0">
                <a:solidFill>
                  <a:srgbClr val="000000"/>
                </a:solidFill>
                <a:latin typeface="宋体" pitchFamily="2" charset="-122"/>
              </a:rPr>
              <a:t>、</a:t>
            </a:r>
            <a:r>
              <a:rPr lang="en-US" altLang="zh-CN" sz="1600" b="0" dirty="0">
                <a:solidFill>
                  <a:srgbClr val="000000"/>
                </a:solidFill>
                <a:latin typeface="宋体" pitchFamily="2" charset="-122"/>
              </a:rPr>
              <a:t>EBD</a:t>
            </a:r>
            <a:r>
              <a:rPr lang="zh-CN" altLang="en-US" sz="1600" b="0" dirty="0">
                <a:solidFill>
                  <a:srgbClr val="000000"/>
                </a:solidFill>
                <a:latin typeface="宋体" pitchFamily="2" charset="-122"/>
              </a:rPr>
              <a:t>等</a:t>
            </a:r>
            <a:endParaRPr lang="en-US" altLang="zh-CN" sz="1600" b="0" dirty="0">
              <a:solidFill>
                <a:srgbClr val="000000"/>
              </a:solidFill>
              <a:latin typeface="宋体" pitchFamily="2" charset="-122"/>
            </a:endParaRPr>
          </a:p>
        </p:txBody>
      </p:sp>
      <p:sp>
        <p:nvSpPr>
          <p:cNvPr id="38" name="Rectangle 8"/>
          <p:cNvSpPr>
            <a:spLocks noChangeArrowheads="1"/>
          </p:cNvSpPr>
          <p:nvPr/>
        </p:nvSpPr>
        <p:spPr bwMode="auto">
          <a:xfrm>
            <a:off x="3902118" y="5915635"/>
            <a:ext cx="1929935"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spcBef>
                <a:spcPct val="20000"/>
              </a:spcBef>
              <a:buClr>
                <a:srgbClr val="808080"/>
              </a:buClr>
              <a:buSzPct val="75000"/>
              <a:buFont typeface="Wingdings" panose="05000000000000000000" pitchFamily="2" charset="2"/>
              <a:buChar char="Ø"/>
            </a:pPr>
            <a:r>
              <a:rPr lang="zh-CN" altLang="en-US" sz="1600" b="0" dirty="0">
                <a:solidFill>
                  <a:srgbClr val="000000"/>
                </a:solidFill>
                <a:latin typeface="宋体" pitchFamily="2" charset="-122"/>
              </a:rPr>
              <a:t>  航空航天</a:t>
            </a:r>
            <a:endParaRPr lang="en-US" altLang="zh-CN" sz="1600" b="0" dirty="0">
              <a:solidFill>
                <a:srgbClr val="000000"/>
              </a:solidFill>
              <a:latin typeface="宋体" pitchFamily="2" charset="-122"/>
            </a:endParaRPr>
          </a:p>
        </p:txBody>
      </p:sp>
    </p:spTree>
    <p:extLst>
      <p:ext uri="{BB962C8B-B14F-4D97-AF65-F5344CB8AC3E}">
        <p14:creationId xmlns:p14="http://schemas.microsoft.com/office/powerpoint/2010/main" val="35186420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74427C48-E8C0-467A-8088-11542D52C22D}"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22</a:t>
            </a:fld>
            <a:endParaRPr lang="en-US" altLang="zh-CN"/>
          </a:p>
        </p:txBody>
      </p:sp>
      <p:pic>
        <p:nvPicPr>
          <p:cNvPr id="13" name="Picture 6" descr="20058415344773499"/>
          <p:cNvPicPr>
            <a:picLocks noChangeAspect="1" noChangeArrowheads="1"/>
          </p:cNvPicPr>
          <p:nvPr/>
        </p:nvPicPr>
        <p:blipFill>
          <a:blip r:embed="rId2" cstate="print"/>
          <a:srcRect/>
          <a:stretch>
            <a:fillRect/>
          </a:stretch>
        </p:blipFill>
        <p:spPr bwMode="auto">
          <a:xfrm>
            <a:off x="1152152" y="3735470"/>
            <a:ext cx="1811360" cy="156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descr="FullG0400101"/>
          <p:cNvPicPr>
            <a:picLocks noChangeAspect="1" noChangeArrowheads="1"/>
          </p:cNvPicPr>
          <p:nvPr/>
        </p:nvPicPr>
        <p:blipFill>
          <a:blip r:embed="rId3" cstate="print"/>
          <a:srcRect t="25209"/>
          <a:stretch>
            <a:fillRect/>
          </a:stretch>
        </p:blipFill>
        <p:spPr bwMode="auto">
          <a:xfrm>
            <a:off x="6316825" y="3735470"/>
            <a:ext cx="2071599" cy="2066223"/>
          </a:xfrm>
          <a:prstGeom prst="rect">
            <a:avLst/>
          </a:prstGeom>
          <a:noFill/>
          <a:ln w="9525">
            <a:noFill/>
            <a:miter lim="800000"/>
            <a:headEnd/>
            <a:tailEnd/>
          </a:ln>
        </p:spPr>
      </p:pic>
      <p:pic>
        <p:nvPicPr>
          <p:cNvPr id="15" name="Picture 11" descr="b_2005126114238"/>
          <p:cNvPicPr>
            <a:picLocks noChangeAspect="1" noChangeArrowheads="1"/>
          </p:cNvPicPr>
          <p:nvPr/>
        </p:nvPicPr>
        <p:blipFill>
          <a:blip r:embed="rId4" cstate="print"/>
          <a:srcRect/>
          <a:stretch>
            <a:fillRect/>
          </a:stretch>
        </p:blipFill>
        <p:spPr bwMode="auto">
          <a:xfrm>
            <a:off x="1326765" y="5507774"/>
            <a:ext cx="1462134" cy="873554"/>
          </a:xfrm>
          <a:prstGeom prst="rect">
            <a:avLst/>
          </a:prstGeom>
          <a:noFill/>
          <a:ln w="9525">
            <a:noFill/>
            <a:miter lim="800000"/>
            <a:headEnd/>
            <a:tailEnd/>
          </a:ln>
        </p:spPr>
      </p:pic>
      <p:pic>
        <p:nvPicPr>
          <p:cNvPr id="16" name="Picture 13" descr="31120300_8a0edeae7e_o"/>
          <p:cNvPicPr>
            <a:picLocks noChangeAspect="1" noChangeArrowheads="1"/>
          </p:cNvPicPr>
          <p:nvPr/>
        </p:nvPicPr>
        <p:blipFill>
          <a:blip r:embed="rId5" cstate="print"/>
          <a:srcRect l="9166" t="37910" r="16733"/>
          <a:stretch>
            <a:fillRect/>
          </a:stretch>
        </p:blipFill>
        <p:spPr bwMode="auto">
          <a:xfrm>
            <a:off x="5438912" y="1359816"/>
            <a:ext cx="2949512" cy="1853159"/>
          </a:xfrm>
          <a:prstGeom prst="rect">
            <a:avLst/>
          </a:prstGeom>
          <a:noFill/>
          <a:ln w="9525">
            <a:noFill/>
            <a:miter lim="800000"/>
            <a:headEnd/>
            <a:tailEnd/>
          </a:ln>
        </p:spPr>
      </p:pic>
      <p:pic>
        <p:nvPicPr>
          <p:cNvPr id="17" name="Picture 18" descr="2005816126312407"/>
          <p:cNvPicPr>
            <a:picLocks noChangeAspect="1" noChangeArrowheads="1"/>
          </p:cNvPicPr>
          <p:nvPr/>
        </p:nvPicPr>
        <p:blipFill>
          <a:blip r:embed="rId6" cstate="print"/>
          <a:srcRect/>
          <a:stretch>
            <a:fillRect/>
          </a:stretch>
        </p:blipFill>
        <p:spPr bwMode="auto">
          <a:xfrm>
            <a:off x="3853758" y="3784270"/>
            <a:ext cx="2054512" cy="2241848"/>
          </a:xfrm>
          <a:prstGeom prst="rect">
            <a:avLst/>
          </a:prstGeom>
          <a:noFill/>
          <a:ln w="9525">
            <a:noFill/>
            <a:miter lim="800000"/>
            <a:headEnd/>
            <a:tailEnd/>
          </a:ln>
        </p:spPr>
      </p:pic>
      <p:sp>
        <p:nvSpPr>
          <p:cNvPr id="18" name="矩形 12"/>
          <p:cNvSpPr/>
          <p:nvPr/>
        </p:nvSpPr>
        <p:spPr>
          <a:xfrm>
            <a:off x="707149" y="1175569"/>
            <a:ext cx="3957500" cy="188128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50000"/>
              </a:lnSpc>
              <a:buFont typeface="Wingdings" panose="05000000000000000000" pitchFamily="2" charset="2"/>
              <a:buChar char="Ø"/>
            </a:pPr>
            <a:r>
              <a:rPr lang="zh-CN" altLang="en-US" sz="1600" b="0" dirty="0">
                <a:solidFill>
                  <a:srgbClr val="000000">
                    <a:lumMod val="65000"/>
                    <a:lumOff val="35000"/>
                  </a:srgbClr>
                </a:solidFill>
                <a:latin typeface="宋体" pitchFamily="2" charset="-122"/>
              </a:rPr>
              <a:t>各种智能测量仪表、数控装置、可编程控制器、控制机、分布式控制系统、现场总线仪表及控制系统、工业机器人、智能机器人、智能传感器、机电一体化机械设备等。</a:t>
            </a:r>
          </a:p>
        </p:txBody>
      </p:sp>
    </p:spTree>
    <p:extLst>
      <p:ext uri="{BB962C8B-B14F-4D97-AF65-F5344CB8AC3E}">
        <p14:creationId xmlns:p14="http://schemas.microsoft.com/office/powerpoint/2010/main" val="170015548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A1EA18B8-4A4E-422D-9C1F-3C754591EED2}"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23</a:t>
            </a:fld>
            <a:endParaRPr lang="en-US" altLang="zh-CN"/>
          </a:p>
        </p:txBody>
      </p:sp>
      <p:pic>
        <p:nvPicPr>
          <p:cNvPr id="15" name="Picture 5" descr="1-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3" y="3992793"/>
            <a:ext cx="2735263"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6"/>
          <p:cNvSpPr>
            <a:spLocks noChangeArrowheads="1"/>
          </p:cNvSpPr>
          <p:nvPr/>
        </p:nvSpPr>
        <p:spPr bwMode="auto">
          <a:xfrm>
            <a:off x="611560" y="5720985"/>
            <a:ext cx="3672408"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rgbClr val="808080"/>
              </a:buClr>
              <a:buSzPct val="75000"/>
              <a:buFont typeface="Wingdings" panose="05000000000000000000" pitchFamily="2" charset="2"/>
              <a:buNone/>
            </a:pPr>
            <a:r>
              <a:rPr lang="en-US" altLang="zh-CN" sz="1600" b="0" dirty="0">
                <a:solidFill>
                  <a:srgbClr val="000000"/>
                </a:solidFill>
                <a:latin typeface="微软雅黑" panose="020B0503020204020204" pitchFamily="34" charset="-122"/>
                <a:ea typeface="微软雅黑" panose="020B0503020204020204" pitchFamily="34" charset="-122"/>
              </a:rPr>
              <a:t>      </a:t>
            </a:r>
            <a:r>
              <a:rPr lang="en-US" altLang="zh-CN" sz="1600" b="0" dirty="0">
                <a:solidFill>
                  <a:srgbClr val="000000"/>
                </a:solidFill>
                <a:latin typeface="宋体" pitchFamily="2" charset="-122"/>
              </a:rPr>
              <a:t>21</a:t>
            </a:r>
            <a:r>
              <a:rPr lang="zh-CN" altLang="en-US" sz="1600" b="0" dirty="0">
                <a:solidFill>
                  <a:srgbClr val="000000"/>
                </a:solidFill>
                <a:latin typeface="宋体" pitchFamily="2" charset="-122"/>
              </a:rPr>
              <a:t>世纪部队旅及旅以下作战指挥系统夜视扫描、全球定位、指挥通信</a:t>
            </a:r>
          </a:p>
        </p:txBody>
      </p:sp>
      <p:sp>
        <p:nvSpPr>
          <p:cNvPr id="17" name="矩形 2"/>
          <p:cNvSpPr/>
          <p:nvPr/>
        </p:nvSpPr>
        <p:spPr>
          <a:xfrm>
            <a:off x="498663" y="1124744"/>
            <a:ext cx="3957500" cy="2308324"/>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pPr>
            <a:r>
              <a:rPr lang="zh-CN" altLang="en-US" sz="1600" b="0" dirty="0">
                <a:solidFill>
                  <a:srgbClr val="000000">
                    <a:lumMod val="65000"/>
                    <a:lumOff val="35000"/>
                  </a:srgbClr>
                </a:solidFill>
                <a:latin typeface="宋体" pitchFamily="2" charset="-122"/>
                <a:ea typeface="宋体" pitchFamily="2" charset="-122"/>
              </a:rPr>
              <a:t>各种</a:t>
            </a:r>
            <a:r>
              <a:rPr lang="zh-CN" altLang="en-US" sz="1600" dirty="0">
                <a:solidFill>
                  <a:srgbClr val="FF0000"/>
                </a:solidFill>
                <a:latin typeface="宋体" pitchFamily="2" charset="-122"/>
                <a:ea typeface="宋体" pitchFamily="2" charset="-122"/>
              </a:rPr>
              <a:t>武器控制系统</a:t>
            </a:r>
            <a:r>
              <a:rPr lang="zh-CN" altLang="en-US" sz="1600" b="0" dirty="0">
                <a:solidFill>
                  <a:srgbClr val="000000">
                    <a:lumMod val="65000"/>
                    <a:lumOff val="35000"/>
                  </a:srgbClr>
                </a:solidFill>
                <a:latin typeface="宋体" pitchFamily="2" charset="-122"/>
                <a:ea typeface="宋体" pitchFamily="2" charset="-122"/>
              </a:rPr>
              <a:t>（火炮控制、导弹控制、智能炸弹制导引爆装置）、坦克、舰艇、轰炸机等陆海空各种军用电子装备，雷达、电子对抗军事通信装备，野战指挥作战用各种专用设备等。我国嵌入式计算机最早用于导弹控制。</a:t>
            </a:r>
          </a:p>
        </p:txBody>
      </p:sp>
      <p:pic>
        <p:nvPicPr>
          <p:cNvPr id="18" name="Picture 1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65813" y="1361573"/>
            <a:ext cx="1539645" cy="2153049"/>
          </a:xfrm>
          <a:prstGeom prst="rect">
            <a:avLst/>
          </a:prstGeom>
          <a:noFill/>
          <a:ln w="9525">
            <a:noFill/>
            <a:miter lim="800000"/>
            <a:headEnd/>
            <a:tailEnd/>
          </a:ln>
        </p:spPr>
      </p:pic>
      <p:pic>
        <p:nvPicPr>
          <p:cNvPr id="19" name="Picture 12" descr="http://news.huash.com/img/2003-10/16/xin_a207e41cff3e11d79f5d000bcddce6dc.jpg"/>
          <p:cNvPicPr>
            <a:picLocks noChangeAspect="1" noChangeArrowheads="1"/>
          </p:cNvPicPr>
          <p:nvPr/>
        </p:nvPicPr>
        <p:blipFill>
          <a:blip r:embed="rId4" r:link="rId5" cstate="print"/>
          <a:srcRect/>
          <a:stretch>
            <a:fillRect/>
          </a:stretch>
        </p:blipFill>
        <p:spPr bwMode="auto">
          <a:xfrm>
            <a:off x="7186583" y="3030439"/>
            <a:ext cx="1448407" cy="1264990"/>
          </a:xfrm>
          <a:prstGeom prst="rect">
            <a:avLst/>
          </a:prstGeom>
          <a:noFill/>
          <a:ln w="9525">
            <a:noFill/>
            <a:miter lim="800000"/>
            <a:headEnd/>
            <a:tailEnd/>
          </a:ln>
        </p:spPr>
      </p:pic>
      <p:pic>
        <p:nvPicPr>
          <p:cNvPr id="20" name="Picture 6" descr="hzjzb104"/>
          <p:cNvPicPr>
            <a:picLocks noChangeAspect="1" noChangeArrowheads="1"/>
          </p:cNvPicPr>
          <p:nvPr/>
        </p:nvPicPr>
        <p:blipFill>
          <a:blip r:embed="rId6" cstate="print"/>
          <a:srcRect/>
          <a:stretch>
            <a:fillRect/>
          </a:stretch>
        </p:blipFill>
        <p:spPr bwMode="auto">
          <a:xfrm>
            <a:off x="6975158" y="1124744"/>
            <a:ext cx="1871258" cy="134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 descr="http://image2.sina.com.cn/jc/2005-04-12/U28P27T1D280320F26DT20050412074831.jpg"/>
          <p:cNvPicPr>
            <a:picLocks noChangeAspect="1" noChangeArrowheads="1"/>
          </p:cNvPicPr>
          <p:nvPr/>
        </p:nvPicPr>
        <p:blipFill>
          <a:blip r:embed="rId7" r:link="rId8" cstate="print"/>
          <a:srcRect/>
          <a:stretch>
            <a:fillRect/>
          </a:stretch>
        </p:blipFill>
        <p:spPr bwMode="auto">
          <a:xfrm>
            <a:off x="4975031" y="4116469"/>
            <a:ext cx="1713870" cy="1367459"/>
          </a:xfrm>
          <a:prstGeom prst="rect">
            <a:avLst/>
          </a:prstGeom>
          <a:noFill/>
          <a:ln w="9525">
            <a:noFill/>
            <a:miter lim="800000"/>
            <a:headEnd/>
            <a:tailEnd/>
          </a:ln>
        </p:spPr>
      </p:pic>
      <p:pic>
        <p:nvPicPr>
          <p:cNvPr id="22" name="Picture 9" descr="han"/>
          <p:cNvPicPr>
            <a:picLocks noChangeAspect="1" noChangeArrowheads="1"/>
          </p:cNvPicPr>
          <p:nvPr/>
        </p:nvPicPr>
        <p:blipFill>
          <a:blip r:embed="rId9" cstate="print"/>
          <a:srcRect/>
          <a:stretch>
            <a:fillRect/>
          </a:stretch>
        </p:blipFill>
        <p:spPr bwMode="auto">
          <a:xfrm>
            <a:off x="7087326" y="4847438"/>
            <a:ext cx="1759090" cy="1073481"/>
          </a:xfrm>
          <a:prstGeom prst="rect">
            <a:avLst/>
          </a:prstGeom>
          <a:noFill/>
          <a:ln w="9525">
            <a:noFill/>
            <a:miter lim="800000"/>
            <a:headEnd/>
            <a:tailEnd/>
          </a:ln>
        </p:spPr>
      </p:pic>
    </p:spTree>
    <p:extLst>
      <p:ext uri="{BB962C8B-B14F-4D97-AF65-F5344CB8AC3E}">
        <p14:creationId xmlns:p14="http://schemas.microsoft.com/office/powerpoint/2010/main" val="15365298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8641A610-B40D-4DF4-9C74-37329B356739}"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24</a:t>
            </a:fld>
            <a:endParaRPr lang="en-US" altLang="zh-CN"/>
          </a:p>
        </p:txBody>
      </p:sp>
      <p:pic>
        <p:nvPicPr>
          <p:cNvPr id="16" name="Picture 7" descr="shop365图片"/>
          <p:cNvPicPr>
            <a:picLocks noChangeAspect="1" noChangeArrowheads="1"/>
          </p:cNvPicPr>
          <p:nvPr/>
        </p:nvPicPr>
        <p:blipFill>
          <a:blip r:embed="rId2" cstate="print"/>
          <a:srcRect/>
          <a:stretch>
            <a:fillRect/>
          </a:stretch>
        </p:blipFill>
        <p:spPr bwMode="auto">
          <a:xfrm>
            <a:off x="7265806" y="3024242"/>
            <a:ext cx="1414462" cy="1700212"/>
          </a:xfrm>
          <a:prstGeom prst="rect">
            <a:avLst/>
          </a:prstGeom>
          <a:noFill/>
          <a:ln w="9525">
            <a:noFill/>
            <a:miter lim="800000"/>
            <a:headEnd/>
            <a:tailEnd/>
          </a:ln>
        </p:spPr>
      </p:pic>
      <p:pic>
        <p:nvPicPr>
          <p:cNvPr id="17" name="Picture 9" descr="shop365图片"/>
          <p:cNvPicPr>
            <a:picLocks noChangeAspect="1" noChangeArrowheads="1"/>
          </p:cNvPicPr>
          <p:nvPr/>
        </p:nvPicPr>
        <p:blipFill>
          <a:blip r:embed="rId3" cstate="print"/>
          <a:srcRect/>
          <a:stretch>
            <a:fillRect/>
          </a:stretch>
        </p:blipFill>
        <p:spPr bwMode="auto">
          <a:xfrm>
            <a:off x="7396774" y="1414524"/>
            <a:ext cx="1152525" cy="1143000"/>
          </a:xfrm>
          <a:prstGeom prst="rect">
            <a:avLst/>
          </a:prstGeom>
          <a:noFill/>
          <a:ln w="9525">
            <a:noFill/>
            <a:miter lim="800000"/>
            <a:headEnd/>
            <a:tailEnd/>
          </a:ln>
        </p:spPr>
      </p:pic>
      <p:pic>
        <p:nvPicPr>
          <p:cNvPr id="18" name="Picture 11" descr="shop365图片"/>
          <p:cNvPicPr>
            <a:picLocks noChangeAspect="1" noChangeArrowheads="1"/>
          </p:cNvPicPr>
          <p:nvPr/>
        </p:nvPicPr>
        <p:blipFill>
          <a:blip r:embed="rId4" cstate="print"/>
          <a:srcRect/>
          <a:stretch>
            <a:fillRect/>
          </a:stretch>
        </p:blipFill>
        <p:spPr bwMode="auto">
          <a:xfrm>
            <a:off x="270683" y="4521824"/>
            <a:ext cx="2195513" cy="1792287"/>
          </a:xfrm>
          <a:prstGeom prst="rect">
            <a:avLst/>
          </a:prstGeom>
          <a:noFill/>
          <a:ln w="9525">
            <a:noFill/>
            <a:miter lim="800000"/>
            <a:headEnd/>
            <a:tailEnd/>
          </a:ln>
        </p:spPr>
      </p:pic>
      <p:pic>
        <p:nvPicPr>
          <p:cNvPr id="19" name="Picture 15" descr="89"/>
          <p:cNvPicPr>
            <a:picLocks noChangeAspect="1" noChangeArrowheads="1"/>
          </p:cNvPicPr>
          <p:nvPr/>
        </p:nvPicPr>
        <p:blipFill>
          <a:blip r:embed="rId5" cstate="print"/>
          <a:srcRect/>
          <a:stretch>
            <a:fillRect/>
          </a:stretch>
        </p:blipFill>
        <p:spPr bwMode="auto">
          <a:xfrm>
            <a:off x="4868001" y="1414524"/>
            <a:ext cx="2051050" cy="1947862"/>
          </a:xfrm>
          <a:prstGeom prst="rect">
            <a:avLst/>
          </a:prstGeom>
          <a:noFill/>
          <a:ln w="9525">
            <a:noFill/>
            <a:miter lim="800000"/>
            <a:headEnd/>
            <a:tailEnd/>
          </a:ln>
        </p:spPr>
      </p:pic>
      <p:pic>
        <p:nvPicPr>
          <p:cNvPr id="20" name="Picture 2" descr="shop365图片"/>
          <p:cNvPicPr>
            <a:picLocks noChangeAspect="1" noChangeArrowheads="1"/>
          </p:cNvPicPr>
          <p:nvPr/>
        </p:nvPicPr>
        <p:blipFill>
          <a:blip r:embed="rId6" cstate="print"/>
          <a:srcRect/>
          <a:stretch>
            <a:fillRect/>
          </a:stretch>
        </p:blipFill>
        <p:spPr bwMode="auto">
          <a:xfrm>
            <a:off x="2702423" y="4682162"/>
            <a:ext cx="2117726"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des-1008d"/>
          <p:cNvPicPr>
            <a:picLocks noChangeAspect="1" noChangeArrowheads="1"/>
          </p:cNvPicPr>
          <p:nvPr/>
        </p:nvPicPr>
        <p:blipFill>
          <a:blip r:embed="rId7" cstate="print"/>
          <a:srcRect/>
          <a:stretch>
            <a:fillRect/>
          </a:stretch>
        </p:blipFill>
        <p:spPr bwMode="auto">
          <a:xfrm>
            <a:off x="4945464" y="3540643"/>
            <a:ext cx="1905000" cy="1428750"/>
          </a:xfrm>
          <a:prstGeom prst="rect">
            <a:avLst/>
          </a:prstGeom>
          <a:noFill/>
          <a:ln w="9525">
            <a:noFill/>
            <a:miter lim="800000"/>
            <a:headEnd/>
            <a:tailEnd/>
          </a:ln>
        </p:spPr>
      </p:pic>
      <p:pic>
        <p:nvPicPr>
          <p:cNvPr id="22" name="Picture 4" descr="shop365图片"/>
          <p:cNvPicPr>
            <a:picLocks noChangeAspect="1" noChangeArrowheads="1"/>
          </p:cNvPicPr>
          <p:nvPr/>
        </p:nvPicPr>
        <p:blipFill>
          <a:blip r:embed="rId8" cstate="print"/>
          <a:srcRect/>
          <a:stretch>
            <a:fillRect/>
          </a:stretch>
        </p:blipFill>
        <p:spPr bwMode="auto">
          <a:xfrm>
            <a:off x="5220072" y="5385144"/>
            <a:ext cx="1439777" cy="81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2005314145338403"/>
          <p:cNvPicPr>
            <a:picLocks noChangeAspect="1" noChangeArrowheads="1"/>
          </p:cNvPicPr>
          <p:nvPr/>
        </p:nvPicPr>
        <p:blipFill>
          <a:blip r:embed="rId9" cstate="print"/>
          <a:srcRect/>
          <a:stretch>
            <a:fillRect/>
          </a:stretch>
        </p:blipFill>
        <p:spPr bwMode="auto">
          <a:xfrm>
            <a:off x="7019924" y="5169745"/>
            <a:ext cx="1908175" cy="750887"/>
          </a:xfrm>
          <a:prstGeom prst="rect">
            <a:avLst/>
          </a:prstGeom>
          <a:noFill/>
          <a:ln w="9525">
            <a:noFill/>
            <a:miter lim="800000"/>
            <a:headEnd/>
            <a:tailEnd/>
          </a:ln>
        </p:spPr>
      </p:pic>
      <p:sp>
        <p:nvSpPr>
          <p:cNvPr id="24" name="矩形 14"/>
          <p:cNvSpPr/>
          <p:nvPr/>
        </p:nvSpPr>
        <p:spPr>
          <a:xfrm>
            <a:off x="515510" y="1196752"/>
            <a:ext cx="3957500" cy="1631216"/>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25000"/>
              </a:lnSpc>
              <a:buFont typeface="Wingdings" panose="05000000000000000000" pitchFamily="2" charset="2"/>
              <a:buChar char="Ø"/>
            </a:pPr>
            <a:r>
              <a:rPr lang="zh-CN" altLang="en-US" sz="1600" b="0" dirty="0">
                <a:solidFill>
                  <a:srgbClr val="000000">
                    <a:lumMod val="65000"/>
                    <a:lumOff val="35000"/>
                  </a:srgbClr>
                </a:solidFill>
                <a:latin typeface="宋体" pitchFamily="2" charset="-122"/>
              </a:rPr>
              <a:t>复印机、打印机、传真机、扫描仪、其他</a:t>
            </a:r>
            <a:r>
              <a:rPr lang="zh-CN" altLang="en-US" sz="1600" b="0" dirty="0">
                <a:solidFill>
                  <a:srgbClr val="FF0000"/>
                </a:solidFill>
                <a:latin typeface="宋体" pitchFamily="2" charset="-122"/>
              </a:rPr>
              <a:t>计算机外围设备</a:t>
            </a:r>
            <a:r>
              <a:rPr lang="zh-CN" altLang="en-US" sz="1600" b="0" dirty="0">
                <a:solidFill>
                  <a:srgbClr val="000000">
                    <a:lumMod val="65000"/>
                    <a:lumOff val="35000"/>
                  </a:srgbClr>
                </a:solidFill>
                <a:latin typeface="宋体" pitchFamily="2" charset="-122"/>
              </a:rPr>
              <a:t>、安全监控设备、智能手机、通信终端、程控交换机、网络设备（路由器、交换机等）、视频会议设备等。</a:t>
            </a:r>
          </a:p>
        </p:txBody>
      </p:sp>
    </p:spTree>
    <p:extLst>
      <p:ext uri="{BB962C8B-B14F-4D97-AF65-F5344CB8AC3E}">
        <p14:creationId xmlns:p14="http://schemas.microsoft.com/office/powerpoint/2010/main" val="33589958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4FC84A0F-B50A-43EF-B8D3-A38296C549C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25</a:t>
            </a:fld>
            <a:endParaRPr lang="en-US" altLang="zh-CN"/>
          </a:p>
        </p:txBody>
      </p:sp>
      <p:pic>
        <p:nvPicPr>
          <p:cNvPr id="1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1" y="3673284"/>
            <a:ext cx="2195512"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product_jl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1448" y="3101433"/>
            <a:ext cx="156368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2951" y="2929627"/>
            <a:ext cx="2016125" cy="150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设备"/>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1224" y="1187061"/>
            <a:ext cx="201612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pda1_new_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3076" y="5265434"/>
            <a:ext cx="1418820" cy="106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1"/>
          <p:cNvSpPr>
            <a:spLocks noChangeArrowheads="1"/>
          </p:cNvSpPr>
          <p:nvPr/>
        </p:nvSpPr>
        <p:spPr bwMode="auto">
          <a:xfrm>
            <a:off x="5831828" y="2929627"/>
            <a:ext cx="2319846" cy="40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hangingPunct="1">
              <a:lnSpc>
                <a:spcPct val="150000"/>
              </a:lnSpc>
              <a:buClr>
                <a:srgbClr val="808080"/>
              </a:buClr>
              <a:buSzPct val="75000"/>
              <a:buFont typeface="Wingdings" panose="05000000000000000000" pitchFamily="2" charset="2"/>
              <a:buChar char="Ø"/>
            </a:pPr>
            <a:r>
              <a:rPr lang="zh-CN" altLang="en-US" sz="1600" b="0" dirty="0">
                <a:solidFill>
                  <a:srgbClr val="000000">
                    <a:lumMod val="65000"/>
                    <a:lumOff val="35000"/>
                  </a:srgbClr>
                </a:solidFill>
                <a:latin typeface="宋体" pitchFamily="2" charset="-122"/>
              </a:rPr>
              <a:t>便携式多参数监护仪</a:t>
            </a:r>
          </a:p>
        </p:txBody>
      </p:sp>
      <p:sp>
        <p:nvSpPr>
          <p:cNvPr id="24" name="矩形 17"/>
          <p:cNvSpPr/>
          <p:nvPr/>
        </p:nvSpPr>
        <p:spPr>
          <a:xfrm>
            <a:off x="526596" y="1176792"/>
            <a:ext cx="4549459" cy="1200329"/>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50000"/>
              </a:lnSpc>
              <a:buFont typeface="Wingdings" panose="05000000000000000000" pitchFamily="2" charset="2"/>
              <a:buChar char="Ø"/>
            </a:pPr>
            <a:r>
              <a:rPr lang="zh-CN" altLang="en-US" sz="1600" b="0" dirty="0">
                <a:solidFill>
                  <a:srgbClr val="FF0000"/>
                </a:solidFill>
                <a:latin typeface="宋体" pitchFamily="2" charset="-122"/>
              </a:rPr>
              <a:t>医疗电子仪器</a:t>
            </a:r>
            <a:r>
              <a:rPr lang="zh-CN" altLang="en-US" sz="1600" b="0" dirty="0">
                <a:solidFill>
                  <a:srgbClr val="000000">
                    <a:lumMod val="65000"/>
                    <a:lumOff val="35000"/>
                  </a:srgbClr>
                </a:solidFill>
                <a:latin typeface="宋体" pitchFamily="2" charset="-122"/>
              </a:rPr>
              <a:t>，</a:t>
            </a:r>
            <a:r>
              <a:rPr lang="en-US" altLang="zh-CN" sz="1600" b="0" dirty="0">
                <a:solidFill>
                  <a:srgbClr val="000000">
                    <a:lumMod val="65000"/>
                    <a:lumOff val="35000"/>
                  </a:srgbClr>
                </a:solidFill>
                <a:latin typeface="宋体" pitchFamily="2" charset="-122"/>
              </a:rPr>
              <a:t>X</a:t>
            </a:r>
            <a:r>
              <a:rPr lang="zh-CN" altLang="en-US" sz="1600" b="0" dirty="0">
                <a:solidFill>
                  <a:srgbClr val="000000">
                    <a:lumMod val="65000"/>
                    <a:lumOff val="35000"/>
                  </a:srgbClr>
                </a:solidFill>
                <a:latin typeface="宋体" pitchFamily="2" charset="-122"/>
              </a:rPr>
              <a:t>光机、超声诊断仪、计算机断层成像系统、心脏起博器、监护仪、辅助诊断系统、远程医疗、专家系统等。</a:t>
            </a:r>
          </a:p>
        </p:txBody>
      </p:sp>
      <p:sp>
        <p:nvSpPr>
          <p:cNvPr id="25" name="Rectangle 11"/>
          <p:cNvSpPr>
            <a:spLocks noChangeArrowheads="1"/>
          </p:cNvSpPr>
          <p:nvPr/>
        </p:nvSpPr>
        <p:spPr bwMode="auto">
          <a:xfrm>
            <a:off x="6464776" y="5587809"/>
            <a:ext cx="1704293"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hangingPunct="1">
              <a:lnSpc>
                <a:spcPct val="150000"/>
              </a:lnSpc>
              <a:buClr>
                <a:srgbClr val="808080"/>
              </a:buClr>
              <a:buSzPct val="75000"/>
              <a:buFont typeface="Wingdings" panose="05000000000000000000" pitchFamily="2" charset="2"/>
              <a:buChar char="Ø"/>
            </a:pPr>
            <a:r>
              <a:rPr lang="zh-CN" altLang="en-US" sz="1600" b="0" dirty="0">
                <a:solidFill>
                  <a:srgbClr val="000000">
                    <a:lumMod val="65000"/>
                    <a:lumOff val="35000"/>
                  </a:srgbClr>
                </a:solidFill>
                <a:latin typeface="宋体" pitchFamily="2" charset="-122"/>
              </a:rPr>
              <a:t>动态心电图仪</a:t>
            </a:r>
          </a:p>
        </p:txBody>
      </p:sp>
      <p:sp>
        <p:nvSpPr>
          <p:cNvPr id="26" name="Rectangle 11"/>
          <p:cNvSpPr>
            <a:spLocks noChangeArrowheads="1"/>
          </p:cNvSpPr>
          <p:nvPr/>
        </p:nvSpPr>
        <p:spPr bwMode="auto">
          <a:xfrm>
            <a:off x="3605105" y="5005698"/>
            <a:ext cx="1830991"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hangingPunct="1">
              <a:buClr>
                <a:srgbClr val="808080"/>
              </a:buClr>
              <a:buSzPct val="75000"/>
              <a:buFont typeface="Wingdings" panose="05000000000000000000" pitchFamily="2" charset="2"/>
              <a:buChar char="Ø"/>
            </a:pPr>
            <a:r>
              <a:rPr lang="zh-CN" altLang="en-US" sz="1600" b="0" dirty="0">
                <a:solidFill>
                  <a:srgbClr val="000000">
                    <a:lumMod val="65000"/>
                    <a:lumOff val="35000"/>
                  </a:srgbClr>
                </a:solidFill>
                <a:latin typeface="宋体" pitchFamily="2" charset="-122"/>
              </a:rPr>
              <a:t>中医指套传感器脉象虚拟仪</a:t>
            </a:r>
          </a:p>
        </p:txBody>
      </p:sp>
      <p:sp>
        <p:nvSpPr>
          <p:cNvPr id="27" name="Rectangle 11"/>
          <p:cNvSpPr>
            <a:spLocks noChangeArrowheads="1"/>
          </p:cNvSpPr>
          <p:nvPr/>
        </p:nvSpPr>
        <p:spPr bwMode="auto">
          <a:xfrm>
            <a:off x="2959076" y="5991681"/>
            <a:ext cx="1088739" cy="40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r" eaLnBrk="1" hangingPunct="1">
              <a:lnSpc>
                <a:spcPct val="150000"/>
              </a:lnSpc>
              <a:buClr>
                <a:srgbClr val="808080"/>
              </a:buClr>
              <a:buSzPct val="75000"/>
              <a:buFont typeface="Wingdings" panose="05000000000000000000" pitchFamily="2" charset="2"/>
              <a:buChar char="Ø"/>
            </a:pPr>
            <a:r>
              <a:rPr lang="zh-CN" altLang="en-US" sz="1600" b="0" dirty="0">
                <a:solidFill>
                  <a:srgbClr val="000000">
                    <a:lumMod val="65000"/>
                    <a:lumOff val="35000"/>
                  </a:srgbClr>
                </a:solidFill>
                <a:latin typeface="宋体" pitchFamily="2" charset="-122"/>
              </a:rPr>
              <a:t>手持仪</a:t>
            </a:r>
          </a:p>
        </p:txBody>
      </p:sp>
      <p:sp>
        <p:nvSpPr>
          <p:cNvPr id="28" name="Rectangle 11"/>
          <p:cNvSpPr>
            <a:spLocks noChangeArrowheads="1"/>
          </p:cNvSpPr>
          <p:nvPr/>
        </p:nvSpPr>
        <p:spPr bwMode="auto">
          <a:xfrm>
            <a:off x="935924" y="4485544"/>
            <a:ext cx="1830991" cy="33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285750" indent="-285750" algn="just" eaLnBrk="1" hangingPunct="1">
              <a:buClr>
                <a:srgbClr val="808080"/>
              </a:buClr>
              <a:buSzPct val="75000"/>
              <a:buFont typeface="Wingdings" panose="05000000000000000000" pitchFamily="2" charset="2"/>
              <a:buChar char="Ø"/>
            </a:pPr>
            <a:r>
              <a:rPr lang="zh-CN" altLang="en-US" sz="1600" b="0" dirty="0">
                <a:solidFill>
                  <a:srgbClr val="000000">
                    <a:lumMod val="65000"/>
                    <a:lumOff val="35000"/>
                  </a:srgbClr>
                </a:solidFill>
                <a:latin typeface="宋体" pitchFamily="2" charset="-122"/>
              </a:rPr>
              <a:t>辅助诊断系统</a:t>
            </a:r>
          </a:p>
        </p:txBody>
      </p:sp>
    </p:spTree>
    <p:extLst>
      <p:ext uri="{BB962C8B-B14F-4D97-AF65-F5344CB8AC3E}">
        <p14:creationId xmlns:p14="http://schemas.microsoft.com/office/powerpoint/2010/main" val="10816213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1.3 </a:t>
            </a:r>
            <a:r>
              <a:rPr lang="zh-CN" altLang="en-US" sz="3600" b="0" dirty="0">
                <a:latin typeface="宋体" pitchFamily="2" charset="-122"/>
                <a:ea typeface="宋体" pitchFamily="2" charset="-122"/>
                <a:sym typeface="CMU Serif" charset="0"/>
              </a:rPr>
              <a:t>嵌入式系统的应用与发展</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2E72F0F4-C42C-4531-BB1E-A2B9AA355972}"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26</a:t>
            </a:fld>
            <a:endParaRPr lang="en-US" altLang="zh-CN"/>
          </a:p>
        </p:txBody>
      </p:sp>
      <p:sp>
        <p:nvSpPr>
          <p:cNvPr id="12" name="矩形 11"/>
          <p:cNvSpPr/>
          <p:nvPr/>
        </p:nvSpPr>
        <p:spPr>
          <a:xfrm>
            <a:off x="683569" y="1273453"/>
            <a:ext cx="3816424" cy="3739485"/>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algn="just" eaLnBrk="1" hangingPunct="1">
              <a:lnSpc>
                <a:spcPct val="150000"/>
              </a:lnSpc>
            </a:pPr>
            <a:r>
              <a:rPr lang="zh-CN" altLang="en-US" sz="2400" dirty="0">
                <a:solidFill>
                  <a:srgbClr val="FF0000"/>
                </a:solidFill>
                <a:latin typeface="宋体" pitchFamily="2" charset="-122"/>
              </a:rPr>
              <a:t>穿戴设备</a:t>
            </a:r>
            <a:endParaRPr lang="en-US" altLang="zh-CN" sz="2400" dirty="0">
              <a:solidFill>
                <a:srgbClr val="FF0000"/>
              </a:solidFill>
              <a:latin typeface="宋体" pitchFamily="2" charset="-122"/>
            </a:endParaRPr>
          </a:p>
          <a:p>
            <a:pPr marL="285750" indent="-285750" algn="just" eaLnBrk="1" hangingPunct="1">
              <a:lnSpc>
                <a:spcPct val="150000"/>
              </a:lnSpc>
              <a:buFont typeface="Wingdings" panose="05000000000000000000" pitchFamily="2" charset="2"/>
              <a:buChar char="Ø"/>
            </a:pPr>
            <a:r>
              <a:rPr lang="en-US" altLang="zh-CN" sz="1800" b="0" dirty="0">
                <a:solidFill>
                  <a:srgbClr val="000000"/>
                </a:solidFill>
                <a:latin typeface="宋体" pitchFamily="2" charset="-122"/>
              </a:rPr>
              <a:t>Nike</a:t>
            </a:r>
            <a:r>
              <a:rPr lang="zh-CN" altLang="en-US" sz="1800" b="0" dirty="0">
                <a:solidFill>
                  <a:srgbClr val="000000"/>
                </a:solidFill>
                <a:latin typeface="宋体" pitchFamily="2" charset="-122"/>
              </a:rPr>
              <a:t>的</a:t>
            </a:r>
            <a:r>
              <a:rPr lang="en-US" altLang="zh-CN" sz="1800" b="0" dirty="0">
                <a:solidFill>
                  <a:srgbClr val="000000"/>
                </a:solidFill>
                <a:latin typeface="宋体" pitchFamily="2" charset="-122"/>
              </a:rPr>
              <a:t>Speed+</a:t>
            </a:r>
            <a:r>
              <a:rPr lang="zh-CN" altLang="en-US" sz="1800" b="0" dirty="0">
                <a:solidFill>
                  <a:srgbClr val="000000"/>
                </a:solidFill>
                <a:latin typeface="宋体" pitchFamily="2" charset="-122"/>
              </a:rPr>
              <a:t>手表</a:t>
            </a:r>
            <a:endParaRPr lang="en-US" altLang="zh-CN" sz="1800" b="0" dirty="0">
              <a:solidFill>
                <a:srgbClr val="000000"/>
              </a:solidFill>
              <a:latin typeface="宋体" pitchFamily="2" charset="-122"/>
            </a:endParaRPr>
          </a:p>
          <a:p>
            <a:pPr algn="just" eaLnBrk="1" hangingPunct="1">
              <a:lnSpc>
                <a:spcPct val="150000"/>
              </a:lnSpc>
            </a:pPr>
            <a:r>
              <a:rPr lang="en-US" altLang="zh-CN" sz="1600" b="0" dirty="0">
                <a:solidFill>
                  <a:srgbClr val="FFFFFF">
                    <a:lumMod val="50000"/>
                  </a:srgbClr>
                </a:solidFill>
                <a:latin typeface="宋体" pitchFamily="2" charset="-122"/>
              </a:rPr>
              <a:t>    --</a:t>
            </a:r>
            <a:r>
              <a:rPr lang="zh-CN" altLang="en-US" sz="1600" b="0" dirty="0">
                <a:solidFill>
                  <a:srgbClr val="FFFFFF">
                    <a:lumMod val="50000"/>
                  </a:srgbClr>
                </a:solidFill>
                <a:latin typeface="宋体" pitchFamily="2" charset="-122"/>
              </a:rPr>
              <a:t>结合</a:t>
            </a:r>
            <a:r>
              <a:rPr lang="en-US" altLang="zh-CN" sz="1600" b="0" dirty="0">
                <a:solidFill>
                  <a:srgbClr val="FFFFFF">
                    <a:lumMod val="50000"/>
                  </a:srgbClr>
                </a:solidFill>
                <a:latin typeface="宋体" pitchFamily="2" charset="-122"/>
              </a:rPr>
              <a:t>iPod</a:t>
            </a:r>
            <a:r>
              <a:rPr lang="zh-CN" altLang="en-US" sz="1600" b="0" dirty="0">
                <a:solidFill>
                  <a:srgbClr val="FFFFFF">
                    <a:lumMod val="50000"/>
                  </a:srgbClr>
                </a:solidFill>
                <a:latin typeface="宋体" pitchFamily="2" charset="-122"/>
              </a:rPr>
              <a:t>和运动计测</a:t>
            </a:r>
            <a:endParaRPr lang="en-US" altLang="zh-CN" sz="1600" b="0" dirty="0">
              <a:solidFill>
                <a:srgbClr val="FFFFFF">
                  <a:lumMod val="50000"/>
                </a:srgbClr>
              </a:solidFill>
              <a:latin typeface="宋体" pitchFamily="2" charset="-122"/>
            </a:endParaRPr>
          </a:p>
          <a:p>
            <a:pPr marL="285750" indent="-285750" algn="just" eaLnBrk="1" hangingPunct="1">
              <a:lnSpc>
                <a:spcPct val="150000"/>
              </a:lnSpc>
              <a:buFont typeface="Wingdings" panose="05000000000000000000" pitchFamily="2" charset="2"/>
              <a:buChar char="Ø"/>
            </a:pPr>
            <a:r>
              <a:rPr lang="en-US" altLang="zh-CN" sz="1800" b="0" dirty="0">
                <a:solidFill>
                  <a:srgbClr val="000000"/>
                </a:solidFill>
                <a:latin typeface="宋体" pitchFamily="2" charset="-122"/>
              </a:rPr>
              <a:t>Martin Frey</a:t>
            </a:r>
            <a:r>
              <a:rPr lang="zh-CN" altLang="en-US" sz="1800" b="0" dirty="0">
                <a:solidFill>
                  <a:srgbClr val="000000"/>
                </a:solidFill>
                <a:latin typeface="宋体" pitchFamily="2" charset="-122"/>
              </a:rPr>
              <a:t>手表</a:t>
            </a:r>
            <a:endParaRPr lang="en-US" altLang="zh-CN" sz="1800" b="0" dirty="0">
              <a:solidFill>
                <a:srgbClr val="000000"/>
              </a:solidFill>
              <a:latin typeface="宋体" pitchFamily="2" charset="-122"/>
            </a:endParaRPr>
          </a:p>
          <a:p>
            <a:pPr algn="just" eaLnBrk="1" hangingPunct="1">
              <a:lnSpc>
                <a:spcPct val="150000"/>
              </a:lnSpc>
            </a:pPr>
            <a:r>
              <a:rPr lang="en-US" altLang="zh-CN" sz="1600" b="0" dirty="0">
                <a:solidFill>
                  <a:srgbClr val="FFFFFF">
                    <a:lumMod val="50000"/>
                  </a:srgbClr>
                </a:solidFill>
                <a:latin typeface="宋体" pitchFamily="2" charset="-122"/>
              </a:rPr>
              <a:t>    --</a:t>
            </a:r>
            <a:r>
              <a:rPr lang="zh-CN" altLang="en-US" sz="1600" b="0" dirty="0">
                <a:solidFill>
                  <a:srgbClr val="FFFFFF">
                    <a:lumMod val="50000"/>
                  </a:srgbClr>
                </a:solidFill>
                <a:latin typeface="宋体" pitchFamily="2" charset="-122"/>
              </a:rPr>
              <a:t>日程表</a:t>
            </a:r>
            <a:endParaRPr lang="en-US" altLang="zh-CN" sz="1600" b="0" dirty="0">
              <a:solidFill>
                <a:srgbClr val="FFFFFF">
                  <a:lumMod val="50000"/>
                </a:srgbClr>
              </a:solidFill>
              <a:latin typeface="宋体" pitchFamily="2" charset="-122"/>
            </a:endParaRPr>
          </a:p>
          <a:p>
            <a:pPr algn="just" eaLnBrk="1" hangingPunct="1">
              <a:lnSpc>
                <a:spcPct val="150000"/>
              </a:lnSpc>
            </a:pPr>
            <a:r>
              <a:rPr lang="en-US" altLang="zh-CN" sz="1600" b="0" dirty="0">
                <a:solidFill>
                  <a:srgbClr val="FFFFFF">
                    <a:lumMod val="50000"/>
                  </a:srgbClr>
                </a:solidFill>
                <a:latin typeface="宋体" pitchFamily="2" charset="-122"/>
              </a:rPr>
              <a:t>    --</a:t>
            </a:r>
            <a:r>
              <a:rPr lang="zh-CN" altLang="en-US" sz="1600" b="0" dirty="0">
                <a:solidFill>
                  <a:srgbClr val="FFFFFF">
                    <a:lumMod val="50000"/>
                  </a:srgbClr>
                </a:solidFill>
                <a:latin typeface="宋体" pitchFamily="2" charset="-122"/>
              </a:rPr>
              <a:t>和手机联动</a:t>
            </a:r>
            <a:endParaRPr lang="en-US" altLang="zh-CN" sz="1600" b="0" dirty="0">
              <a:solidFill>
                <a:srgbClr val="FFFFFF">
                  <a:lumMod val="50000"/>
                </a:srgbClr>
              </a:solidFill>
              <a:latin typeface="宋体" pitchFamily="2" charset="-122"/>
            </a:endParaRPr>
          </a:p>
          <a:p>
            <a:pPr algn="just" eaLnBrk="1" hangingPunct="1">
              <a:lnSpc>
                <a:spcPct val="150000"/>
              </a:lnSpc>
            </a:pPr>
            <a:r>
              <a:rPr lang="en-US" altLang="zh-CN" sz="1600" b="0" dirty="0">
                <a:solidFill>
                  <a:srgbClr val="FFFFFF">
                    <a:lumMod val="50000"/>
                  </a:srgbClr>
                </a:solidFill>
                <a:latin typeface="宋体" pitchFamily="2" charset="-122"/>
              </a:rPr>
              <a:t>    --</a:t>
            </a:r>
            <a:r>
              <a:rPr lang="zh-CN" altLang="en-US" sz="1600" b="0" dirty="0">
                <a:solidFill>
                  <a:srgbClr val="FFFFFF">
                    <a:lumMod val="50000"/>
                  </a:srgbClr>
                </a:solidFill>
                <a:latin typeface="宋体" pitchFamily="2" charset="-122"/>
              </a:rPr>
              <a:t>获取网络连接和</a:t>
            </a:r>
            <a:r>
              <a:rPr lang="en-US" altLang="zh-CN" sz="1600" b="0" dirty="0">
                <a:solidFill>
                  <a:srgbClr val="FFFFFF">
                    <a:lumMod val="50000"/>
                  </a:srgbClr>
                </a:solidFill>
                <a:latin typeface="宋体" pitchFamily="2" charset="-122"/>
              </a:rPr>
              <a:t>GPS</a:t>
            </a:r>
            <a:r>
              <a:rPr lang="zh-CN" altLang="en-US" sz="1600" b="0" dirty="0">
                <a:solidFill>
                  <a:srgbClr val="FFFFFF">
                    <a:lumMod val="50000"/>
                  </a:srgbClr>
                </a:solidFill>
                <a:latin typeface="宋体" pitchFamily="2" charset="-122"/>
              </a:rPr>
              <a:t>定位信息</a:t>
            </a:r>
            <a:endParaRPr lang="en-US" altLang="zh-CN" sz="1600" b="0" dirty="0">
              <a:solidFill>
                <a:srgbClr val="FFFFFF">
                  <a:lumMod val="50000"/>
                </a:srgbClr>
              </a:solidFill>
              <a:latin typeface="宋体" pitchFamily="2" charset="-122"/>
            </a:endParaRPr>
          </a:p>
          <a:p>
            <a:pPr marL="285750" indent="-285750" algn="just" eaLnBrk="1" hangingPunct="1">
              <a:lnSpc>
                <a:spcPct val="150000"/>
              </a:lnSpc>
              <a:buFont typeface="Wingdings" panose="05000000000000000000" pitchFamily="2" charset="2"/>
              <a:buChar char="Ø"/>
            </a:pPr>
            <a:r>
              <a:rPr lang="en-US" altLang="zh-CN" sz="1800" b="0" dirty="0">
                <a:solidFill>
                  <a:srgbClr val="000000"/>
                </a:solidFill>
                <a:latin typeface="宋体" pitchFamily="2" charset="-122"/>
              </a:rPr>
              <a:t>GTX</a:t>
            </a:r>
            <a:r>
              <a:rPr lang="zh-CN" altLang="en-US" sz="1800" b="0" dirty="0">
                <a:solidFill>
                  <a:srgbClr val="000000"/>
                </a:solidFill>
                <a:latin typeface="宋体" pitchFamily="2" charset="-122"/>
              </a:rPr>
              <a:t>公司定位的运动跑鞋</a:t>
            </a:r>
            <a:endParaRPr lang="en-US" altLang="zh-CN" sz="1800" b="0" dirty="0">
              <a:solidFill>
                <a:srgbClr val="000000"/>
              </a:solidFill>
              <a:latin typeface="宋体" pitchFamily="2" charset="-122"/>
            </a:endParaRPr>
          </a:p>
          <a:p>
            <a:pPr algn="just" eaLnBrk="1" hangingPunct="1">
              <a:lnSpc>
                <a:spcPct val="150000"/>
              </a:lnSpc>
            </a:pPr>
            <a:r>
              <a:rPr lang="en-US" altLang="zh-CN" sz="1600" b="0" dirty="0">
                <a:solidFill>
                  <a:srgbClr val="FFFFFF">
                    <a:lumMod val="50000"/>
                  </a:srgbClr>
                </a:solidFill>
                <a:latin typeface="宋体" pitchFamily="2" charset="-122"/>
              </a:rPr>
              <a:t>    --</a:t>
            </a:r>
            <a:r>
              <a:rPr lang="zh-CN" altLang="en-US" sz="1600" b="0" dirty="0">
                <a:solidFill>
                  <a:srgbClr val="FFFFFF">
                    <a:lumMod val="50000"/>
                  </a:srgbClr>
                </a:solidFill>
                <a:latin typeface="宋体" pitchFamily="2" charset="-122"/>
              </a:rPr>
              <a:t>内置的</a:t>
            </a:r>
            <a:r>
              <a:rPr lang="en-US" altLang="zh-CN" sz="1600" b="0" dirty="0">
                <a:solidFill>
                  <a:srgbClr val="FFFFFF">
                    <a:lumMod val="50000"/>
                  </a:srgbClr>
                </a:solidFill>
                <a:latin typeface="宋体" pitchFamily="2" charset="-122"/>
              </a:rPr>
              <a:t>GPS</a:t>
            </a:r>
            <a:r>
              <a:rPr lang="zh-CN" altLang="en-US" sz="1600" b="0" dirty="0">
                <a:solidFill>
                  <a:srgbClr val="FFFFFF">
                    <a:lumMod val="50000"/>
                  </a:srgbClr>
                </a:solidFill>
                <a:latin typeface="宋体" pitchFamily="2" charset="-122"/>
              </a:rPr>
              <a:t>接收器和可充电电池</a:t>
            </a:r>
            <a:endParaRPr lang="en-US" altLang="zh-CN" sz="1600" b="0" dirty="0">
              <a:solidFill>
                <a:srgbClr val="FFFFFF">
                  <a:lumMod val="50000"/>
                </a:srgbClr>
              </a:solidFill>
              <a:latin typeface="宋体" pitchFamily="2" charset="-122"/>
            </a:endParaRPr>
          </a:p>
        </p:txBody>
      </p:sp>
      <p:pic>
        <p:nvPicPr>
          <p:cNvPr id="13" name="Picture 4" descr="1-26-07-gtx_gps_shoes"/>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289463" y="5157192"/>
            <a:ext cx="19589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nike-speed-wat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037" y="1124744"/>
            <a:ext cx="3417156" cy="201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electronic20watch[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1265" y="3818032"/>
            <a:ext cx="1258834" cy="201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descr="m300-final-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9853" y="3473895"/>
            <a:ext cx="1944340" cy="135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39819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sym typeface="CMU Serif" charset="0"/>
              </a:rPr>
              <a:t>1.3 </a:t>
            </a:r>
            <a:r>
              <a:rPr lang="zh-CN" altLang="en-US" b="0" dirty="0">
                <a:latin typeface="宋体" pitchFamily="2" charset="-122"/>
                <a:ea typeface="宋体" pitchFamily="2" charset="-122"/>
                <a:sym typeface="CMU Serif" charset="0"/>
              </a:rPr>
              <a:t>嵌入式系统的应用与发展</a:t>
            </a:r>
            <a:r>
              <a:rPr lang="en-US" altLang="zh-CN" b="0" dirty="0">
                <a:latin typeface="宋体" pitchFamily="2" charset="-122"/>
                <a:ea typeface="宋体" pitchFamily="2" charset="-122"/>
                <a:sym typeface="CMU Serif" charset="0"/>
              </a:rPr>
              <a:t>(</a:t>
            </a:r>
            <a:r>
              <a:rPr lang="zh-CN" altLang="en-US" b="0" dirty="0">
                <a:latin typeface="宋体" pitchFamily="2" charset="-122"/>
                <a:ea typeface="宋体" pitchFamily="2" charset="-122"/>
                <a:sym typeface="CMU Serif" charset="0"/>
              </a:rPr>
              <a:t>续</a:t>
            </a:r>
            <a:r>
              <a:rPr lang="en-US" altLang="zh-CN" b="0" dirty="0">
                <a:latin typeface="宋体" pitchFamily="2" charset="-122"/>
                <a:ea typeface="宋体" pitchFamily="2" charset="-122"/>
                <a:sym typeface="CMU Serif" charset="0"/>
              </a:rPr>
              <a:t>)</a:t>
            </a:r>
            <a:endParaRPr lang="zh-CN" altLang="en-US" dirty="0"/>
          </a:p>
        </p:txBody>
      </p:sp>
      <p:sp>
        <p:nvSpPr>
          <p:cNvPr id="3" name="内容占位符 2"/>
          <p:cNvSpPr>
            <a:spLocks noGrp="1"/>
          </p:cNvSpPr>
          <p:nvPr>
            <p:ph idx="1"/>
          </p:nvPr>
        </p:nvSpPr>
        <p:spPr/>
        <p:txBody>
          <a:bodyPr/>
          <a:lstStyle/>
          <a:p>
            <a:pPr>
              <a:buNone/>
            </a:pPr>
            <a:r>
              <a:rPr lang="zh-CN" altLang="en-US" dirty="0">
                <a:latin typeface="宋体" pitchFamily="2" charset="-122"/>
                <a:ea typeface="宋体" pitchFamily="2" charset="-122"/>
              </a:rPr>
              <a:t>结论：</a:t>
            </a:r>
            <a:endParaRPr lang="en-US" altLang="zh-CN" dirty="0">
              <a:latin typeface="宋体" pitchFamily="2" charset="-122"/>
              <a:ea typeface="宋体" pitchFamily="2" charset="-122"/>
            </a:endParaRPr>
          </a:p>
          <a:p>
            <a:pPr>
              <a:buNone/>
            </a:pPr>
            <a:r>
              <a:rPr lang="zh-CN" altLang="en-US" dirty="0">
                <a:latin typeface="宋体" pitchFamily="2" charset="-122"/>
                <a:ea typeface="宋体" pitchFamily="2" charset="-122"/>
              </a:rPr>
              <a:t>   嵌入式系统和我们的生活、工作紧密相关，嵌入在各种设备中。</a:t>
            </a:r>
          </a:p>
        </p:txBody>
      </p:sp>
      <p:sp>
        <p:nvSpPr>
          <p:cNvPr id="4" name="日期占位符 3"/>
          <p:cNvSpPr>
            <a:spLocks noGrp="1"/>
          </p:cNvSpPr>
          <p:nvPr>
            <p:ph type="dt" sz="half" idx="10"/>
          </p:nvPr>
        </p:nvSpPr>
        <p:spPr/>
        <p:txBody>
          <a:bodyPr/>
          <a:lstStyle/>
          <a:p>
            <a:pPr>
              <a:defRPr/>
            </a:pPr>
            <a:fld id="{47C6E98C-4601-47B0-B566-86B703EBC40A}" type="datetime1">
              <a:rPr lang="en-US" altLang="zh-CN" smtClean="0"/>
              <a:pPr>
                <a:defRPr/>
              </a:pPr>
              <a:t>5/25/2021</a:t>
            </a:fld>
            <a:endParaRPr lang="en-US" altLang="zh-CN"/>
          </a:p>
        </p:txBody>
      </p:sp>
      <p:sp>
        <p:nvSpPr>
          <p:cNvPr id="5" name="页脚占位符 4"/>
          <p:cNvSpPr>
            <a:spLocks noGrp="1"/>
          </p:cNvSpPr>
          <p:nvPr>
            <p:ph type="ftr" sz="quarter" idx="11"/>
          </p:nvPr>
        </p:nvSpPr>
        <p:spPr/>
        <p:txBody>
          <a:bodyPr/>
          <a:lstStyle/>
          <a:p>
            <a:pPr>
              <a:defRPr/>
            </a:pPr>
            <a:r>
              <a:rPr lang="zh-CN" altLang="en-US"/>
              <a:t>嵌入式系统及安全简介</a:t>
            </a:r>
            <a:endParaRPr lang="en-US" altLang="zh-CN"/>
          </a:p>
        </p:txBody>
      </p:sp>
      <p:sp>
        <p:nvSpPr>
          <p:cNvPr id="6" name="灯片编号占位符 5"/>
          <p:cNvSpPr>
            <a:spLocks noGrp="1"/>
          </p:cNvSpPr>
          <p:nvPr>
            <p:ph type="sldNum" sz="quarter" idx="12"/>
          </p:nvPr>
        </p:nvSpPr>
        <p:spPr/>
        <p:txBody>
          <a:bodyPr/>
          <a:lstStyle/>
          <a:p>
            <a:pPr>
              <a:defRPr/>
            </a:pPr>
            <a:fld id="{2BAAB2DD-6E80-468E-8D8E-7F533F9D2062}" type="slidenum">
              <a:rPr lang="zh-CN" altLang="en-US" smtClean="0"/>
              <a:pPr>
                <a:defRPr/>
              </a:pPr>
              <a:t>27</a:t>
            </a:fld>
            <a:endParaRPr lang="en-US" altLang="zh-CN"/>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4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2"/>
          <p:cNvSpPr>
            <a:spLocks noChangeArrowheads="1"/>
          </p:cNvSpPr>
          <p:nvPr/>
        </p:nvSpPr>
        <p:spPr bwMode="auto">
          <a:xfrm>
            <a:off x="344488"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eaLnBrk="1" hangingPunct="1">
              <a:buClr>
                <a:schemeClr val="tx1"/>
              </a:buClr>
              <a:buSzPct val="80000"/>
              <a:buFont typeface="Wingdings" panose="05000000000000000000" pitchFamily="2" charset="2"/>
              <a:buNone/>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6" name="Group 8"/>
          <p:cNvGraphicFramePr>
            <a:graphicFrameLocks noGrp="1"/>
          </p:cNvGraphicFramePr>
          <p:nvPr>
            <p:extLst>
              <p:ext uri="{D42A27DB-BD31-4B8C-83A1-F6EECF244321}">
                <p14:modId xmlns:p14="http://schemas.microsoft.com/office/powerpoint/2010/main" val="1264158212"/>
              </p:ext>
            </p:extLst>
          </p:nvPr>
        </p:nvGraphicFramePr>
        <p:xfrm>
          <a:off x="1262063" y="2276475"/>
          <a:ext cx="7150100" cy="2313425"/>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嵌入式系统简介</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630428">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1" u="none" strike="noStrike" cap="none" normalizeH="0" baseline="0" dirty="0">
                          <a:ln>
                            <a:noFill/>
                          </a:ln>
                          <a:solidFill>
                            <a:schemeClr val="bg1"/>
                          </a:solidFill>
                          <a:effectLst/>
                          <a:latin typeface="宋体" pitchFamily="2" charset="-122"/>
                          <a:ea typeface="宋体" pitchFamily="2" charset="-122"/>
                          <a:sym typeface="CMU Serif" charset="0"/>
                        </a:rPr>
                        <a:t>2</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CMU Serif" charset="0"/>
                        </a:rPr>
                        <a:t>嵌入式微处理器</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1"/>
                  </a:ext>
                </a:extLst>
              </a:tr>
              <a:tr h="56099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cap="none" normalizeH="0" baseline="0" dirty="0">
                          <a:ln>
                            <a:noFill/>
                          </a:ln>
                          <a:solidFill>
                            <a:srgbClr val="9900CC"/>
                          </a:solidFill>
                          <a:effectLst/>
                          <a:latin typeface="宋体" pitchFamily="2" charset="-122"/>
                          <a:ea typeface="宋体" pitchFamily="2" charset="-122"/>
                          <a:sym typeface="Arial" pitchFamily="34" charset="0"/>
                        </a:rPr>
                        <a:t>3</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1" marB="45731"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嵌入式操作系统</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2"/>
                  </a:ext>
                </a:extLst>
              </a:tr>
              <a:tr h="56099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4 </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defRPr/>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嵌入式系统安全简介</a:t>
                      </a:r>
                      <a:endParaRPr kumimoji="0" 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pic>
        <p:nvPicPr>
          <p:cNvPr id="11"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2924175"/>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2249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按字符宽度分：</a:t>
            </a:r>
            <a:r>
              <a:rPr lang="en-US" altLang="zh-CN" sz="2400" dirty="0">
                <a:solidFill>
                  <a:srgbClr val="FF0000"/>
                </a:solidFill>
                <a:latin typeface="宋体" pitchFamily="2" charset="-122"/>
                <a:ea typeface="宋体" pitchFamily="2" charset="-122"/>
              </a:rPr>
              <a:t>8</a:t>
            </a:r>
            <a:r>
              <a:rPr lang="zh-CN" altLang="en-US" sz="2400" dirty="0">
                <a:solidFill>
                  <a:srgbClr val="FF0000"/>
                </a:solidFill>
                <a:latin typeface="宋体" pitchFamily="2" charset="-122"/>
                <a:ea typeface="宋体" pitchFamily="2" charset="-122"/>
              </a:rPr>
              <a:t>位</a:t>
            </a:r>
            <a:r>
              <a:rPr lang="zh-CN" altLang="en-US" sz="2400" b="0" dirty="0">
                <a:latin typeface="宋体" pitchFamily="2" charset="-122"/>
                <a:ea typeface="宋体" pitchFamily="2" charset="-122"/>
              </a:rPr>
              <a:t>、</a:t>
            </a:r>
            <a:r>
              <a:rPr lang="en-US" altLang="zh-CN" sz="2400" b="0" dirty="0">
                <a:latin typeface="宋体" pitchFamily="2" charset="-122"/>
                <a:ea typeface="宋体" pitchFamily="2" charset="-122"/>
              </a:rPr>
              <a:t>16</a:t>
            </a:r>
            <a:r>
              <a:rPr lang="zh-CN" altLang="en-US" sz="2400" b="0" dirty="0">
                <a:latin typeface="宋体" pitchFamily="2" charset="-122"/>
                <a:ea typeface="宋体" pitchFamily="2" charset="-122"/>
              </a:rPr>
              <a:t>位、</a:t>
            </a:r>
            <a:r>
              <a:rPr lang="en-US" altLang="zh-CN" sz="2400" dirty="0">
                <a:solidFill>
                  <a:srgbClr val="FF0000"/>
                </a:solidFill>
                <a:latin typeface="宋体" pitchFamily="2" charset="-122"/>
                <a:ea typeface="宋体" pitchFamily="2" charset="-122"/>
              </a:rPr>
              <a:t>32</a:t>
            </a:r>
            <a:r>
              <a:rPr lang="zh-CN" altLang="en-US" sz="2400" dirty="0">
                <a:solidFill>
                  <a:srgbClr val="FF0000"/>
                </a:solidFill>
                <a:latin typeface="宋体" pitchFamily="2" charset="-122"/>
                <a:ea typeface="宋体" pitchFamily="2" charset="-122"/>
              </a:rPr>
              <a:t>位</a:t>
            </a:r>
            <a:endParaRPr lang="en-US" altLang="zh-CN" sz="2400" dirty="0">
              <a:solidFill>
                <a:srgbClr val="FF0000"/>
              </a:solidFill>
              <a:latin typeface="宋体" pitchFamily="2" charset="-122"/>
              <a:ea typeface="宋体" pitchFamily="2" charset="-122"/>
            </a:endParaRPr>
          </a:p>
          <a:p>
            <a:pPr>
              <a:buNone/>
            </a:pPr>
            <a:r>
              <a:rPr lang="en-US" altLang="zh-CN" sz="1800" b="0" dirty="0">
                <a:solidFill>
                  <a:schemeClr val="tx1"/>
                </a:solidFill>
                <a:latin typeface="宋体" pitchFamily="2" charset="-122"/>
                <a:ea typeface="宋体" pitchFamily="2" charset="-122"/>
              </a:rPr>
              <a:t>		</a:t>
            </a:r>
            <a:r>
              <a:rPr kumimoji="1" lang="en-US" altLang="zh-CN" sz="2000" b="0" dirty="0">
                <a:solidFill>
                  <a:schemeClr val="tx1"/>
                </a:solidFill>
                <a:latin typeface="宋体" pitchFamily="2" charset="-122"/>
                <a:ea typeface="宋体" pitchFamily="2" charset="-122"/>
              </a:rPr>
              <a:t>8</a:t>
            </a:r>
            <a:r>
              <a:rPr kumimoji="1" lang="zh-CN" altLang="en-US" sz="2000" b="0" dirty="0">
                <a:solidFill>
                  <a:schemeClr val="tx1"/>
                </a:solidFill>
                <a:latin typeface="宋体" pitchFamily="2" charset="-122"/>
                <a:ea typeface="宋体" pitchFamily="2" charset="-122"/>
              </a:rPr>
              <a:t>位一般是哈佛结构，成本低，可靠性高。</a:t>
            </a:r>
            <a:endParaRPr kumimoji="1" lang="en-US" altLang="zh-CN" sz="2000" b="0" dirty="0">
              <a:solidFill>
                <a:schemeClr val="tx1"/>
              </a:solidFill>
              <a:latin typeface="宋体" pitchFamily="2" charset="-122"/>
              <a:ea typeface="宋体" pitchFamily="2" charset="-122"/>
            </a:endParaRPr>
          </a:p>
          <a:p>
            <a:pPr marL="342900" lvl="1" indent="-342900">
              <a:buClr>
                <a:srgbClr val="9900CC"/>
              </a:buClr>
              <a:buNone/>
            </a:pPr>
            <a:r>
              <a:rPr lang="en-US" altLang="zh-CN" sz="2000" b="0" dirty="0">
                <a:latin typeface="宋体" pitchFamily="2" charset="-122"/>
                <a:ea typeface="宋体" pitchFamily="2" charset="-122"/>
              </a:rPr>
              <a:t>		32</a:t>
            </a:r>
            <a:r>
              <a:rPr lang="zh-CN" altLang="en-US" sz="2000" b="0" dirty="0">
                <a:latin typeface="宋体" pitchFamily="2" charset="-122"/>
                <a:ea typeface="宋体" pitchFamily="2" charset="-122"/>
              </a:rPr>
              <a:t>位一般是冯</a:t>
            </a:r>
            <a:r>
              <a:rPr lang="en-US" altLang="zh-CN" sz="2000" b="0" dirty="0">
                <a:latin typeface="宋体" pitchFamily="2" charset="-122"/>
                <a:ea typeface="宋体" pitchFamily="2" charset="-122"/>
              </a:rPr>
              <a:t>·</a:t>
            </a:r>
            <a:r>
              <a:rPr lang="zh-CN" altLang="en-US" sz="2000" b="0" dirty="0">
                <a:latin typeface="宋体" pitchFamily="2" charset="-122"/>
                <a:ea typeface="宋体" pitchFamily="2" charset="-122"/>
              </a:rPr>
              <a:t>诺依曼 </a:t>
            </a:r>
            <a:r>
              <a:rPr lang="en-US" altLang="zh-CN" sz="2000" b="0" dirty="0">
                <a:latin typeface="宋体" pitchFamily="2" charset="-122"/>
                <a:ea typeface="宋体" pitchFamily="2" charset="-122"/>
              </a:rPr>
              <a:t>/</a:t>
            </a:r>
            <a:r>
              <a:rPr lang="zh-CN" altLang="en-US" sz="2000" b="0" dirty="0">
                <a:latin typeface="宋体" pitchFamily="2" charset="-122"/>
                <a:ea typeface="宋体" pitchFamily="2" charset="-122"/>
              </a:rPr>
              <a:t>普林斯顿体系结构，成本高，灵活性好。</a:t>
            </a:r>
            <a:endParaRPr lang="en-US" altLang="zh-CN" sz="2000" b="0" dirty="0">
              <a:latin typeface="宋体" pitchFamily="2" charset="-122"/>
              <a:ea typeface="宋体" pitchFamily="2" charset="-122"/>
            </a:endParaRPr>
          </a:p>
          <a:p>
            <a:pPr>
              <a:buNone/>
            </a:pPr>
            <a:r>
              <a:rPr lang="en-US" altLang="zh-CN" sz="2400" dirty="0">
                <a:solidFill>
                  <a:srgbClr val="FF0000"/>
                </a:solidFill>
                <a:latin typeface="宋体" pitchFamily="2" charset="-122"/>
                <a:ea typeface="宋体" pitchFamily="2" charset="-122"/>
              </a:rPr>
              <a:t> </a:t>
            </a:r>
          </a:p>
          <a:p>
            <a:r>
              <a:rPr lang="zh-CN" altLang="en-US" sz="2400" b="0" dirty="0">
                <a:latin typeface="宋体" pitchFamily="2" charset="-122"/>
                <a:ea typeface="宋体" pitchFamily="2" charset="-122"/>
              </a:rPr>
              <a:t>从应用的角度来划分</a:t>
            </a:r>
            <a:endParaRPr lang="en-US" altLang="zh-CN" sz="24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嵌入式微处理器 （</a:t>
            </a:r>
            <a:r>
              <a:rPr lang="en-US" altLang="zh-CN" sz="2000" b="0" dirty="0">
                <a:latin typeface="宋体" pitchFamily="2" charset="-122"/>
                <a:ea typeface="宋体" pitchFamily="2" charset="-122"/>
              </a:rPr>
              <a:t>Embedded Microprocessor Unit, </a:t>
            </a:r>
            <a:r>
              <a:rPr lang="en-US" altLang="zh-CN" sz="2000" dirty="0">
                <a:solidFill>
                  <a:srgbClr val="FF0000"/>
                </a:solidFill>
                <a:latin typeface="宋体" pitchFamily="2" charset="-122"/>
                <a:ea typeface="宋体" pitchFamily="2" charset="-122"/>
              </a:rPr>
              <a:t>EMPU</a:t>
            </a:r>
            <a:r>
              <a:rPr lang="zh-CN" altLang="en-US" sz="2000" b="0" dirty="0">
                <a:latin typeface="宋体" pitchFamily="2" charset="-122"/>
                <a:ea typeface="宋体" pitchFamily="2" charset="-122"/>
              </a:rPr>
              <a:t>）</a:t>
            </a:r>
            <a:endParaRPr lang="en-US" altLang="zh-CN" sz="20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嵌入式微控制器（</a:t>
            </a:r>
            <a:r>
              <a:rPr lang="en-US" altLang="zh-CN" sz="2000" b="0" dirty="0">
                <a:latin typeface="宋体" pitchFamily="2" charset="-122"/>
                <a:ea typeface="宋体" pitchFamily="2" charset="-122"/>
              </a:rPr>
              <a:t>Micro Controller Unit, </a:t>
            </a:r>
            <a:r>
              <a:rPr lang="en-US" altLang="zh-CN" sz="2000" b="0" dirty="0">
                <a:solidFill>
                  <a:srgbClr val="FF0000"/>
                </a:solidFill>
                <a:latin typeface="宋体" pitchFamily="2" charset="-122"/>
                <a:ea typeface="宋体" pitchFamily="2" charset="-122"/>
              </a:rPr>
              <a:t>MCU</a:t>
            </a:r>
            <a:r>
              <a:rPr lang="zh-CN" altLang="en-US" sz="2000" b="0" dirty="0">
                <a:latin typeface="宋体" pitchFamily="2" charset="-122"/>
                <a:ea typeface="宋体" pitchFamily="2" charset="-122"/>
              </a:rPr>
              <a:t>）</a:t>
            </a:r>
            <a:endParaRPr lang="en-US" altLang="zh-CN" sz="20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a:t>
            </a:r>
            <a:r>
              <a:rPr lang="en-US" altLang="zh-CN" sz="2000" b="0" dirty="0">
                <a:latin typeface="宋体" pitchFamily="2" charset="-122"/>
                <a:ea typeface="宋体" pitchFamily="2" charset="-122"/>
              </a:rPr>
              <a:t>DSP</a:t>
            </a:r>
            <a:r>
              <a:rPr lang="zh-CN" altLang="en-US" sz="2000" b="0" dirty="0">
                <a:latin typeface="宋体" pitchFamily="2" charset="-122"/>
                <a:ea typeface="宋体" pitchFamily="2" charset="-122"/>
              </a:rPr>
              <a:t>处理器（</a:t>
            </a:r>
            <a:r>
              <a:rPr lang="en-US" altLang="zh-CN" sz="2000" b="0" dirty="0">
                <a:latin typeface="宋体" pitchFamily="2" charset="-122"/>
                <a:ea typeface="宋体" pitchFamily="2" charset="-122"/>
              </a:rPr>
              <a:t>Digital Signal Processor, </a:t>
            </a:r>
            <a:r>
              <a:rPr lang="en-US" altLang="zh-CN" sz="2000" dirty="0">
                <a:solidFill>
                  <a:srgbClr val="FF0000"/>
                </a:solidFill>
                <a:latin typeface="宋体" pitchFamily="2" charset="-122"/>
                <a:ea typeface="宋体" pitchFamily="2" charset="-122"/>
              </a:rPr>
              <a:t>DSP</a:t>
            </a:r>
            <a:r>
              <a:rPr lang="zh-CN" altLang="en-US" sz="2000" b="0" dirty="0">
                <a:latin typeface="宋体" pitchFamily="2" charset="-122"/>
                <a:ea typeface="宋体" pitchFamily="2" charset="-122"/>
              </a:rPr>
              <a:t>）</a:t>
            </a:r>
            <a:endParaRPr lang="en-US" altLang="zh-CN" sz="2000" b="0" dirty="0">
              <a:latin typeface="宋体" pitchFamily="2" charset="-122"/>
              <a:ea typeface="宋体" pitchFamily="2" charset="-122"/>
            </a:endParaRPr>
          </a:p>
          <a:p>
            <a:pPr lvl="1"/>
            <a:r>
              <a:rPr lang="zh-CN" altLang="en-US" sz="2000" b="0" dirty="0">
                <a:latin typeface="宋体" pitchFamily="2" charset="-122"/>
                <a:ea typeface="宋体" pitchFamily="2" charset="-122"/>
              </a:rPr>
              <a:t>嵌入式片上系统（</a:t>
            </a:r>
            <a:r>
              <a:rPr lang="en-US" altLang="zh-CN" sz="2000" b="0" dirty="0">
                <a:latin typeface="宋体" pitchFamily="2" charset="-122"/>
                <a:ea typeface="宋体" pitchFamily="2" charset="-122"/>
              </a:rPr>
              <a:t>System on Chip</a:t>
            </a:r>
            <a:r>
              <a:rPr lang="zh-CN" altLang="en-US" sz="2000" b="0" dirty="0">
                <a:latin typeface="宋体" pitchFamily="2" charset="-122"/>
                <a:ea typeface="宋体" pitchFamily="2" charset="-122"/>
              </a:rPr>
              <a:t>，</a:t>
            </a:r>
            <a:r>
              <a:rPr lang="en-US" altLang="zh-CN" sz="2000" dirty="0" err="1">
                <a:solidFill>
                  <a:srgbClr val="FF0000"/>
                </a:solidFill>
                <a:latin typeface="宋体" pitchFamily="2" charset="-122"/>
                <a:ea typeface="宋体" pitchFamily="2" charset="-122"/>
              </a:rPr>
              <a:t>SoC</a:t>
            </a:r>
            <a:r>
              <a:rPr lang="zh-CN" altLang="en-US" sz="2000" b="0" dirty="0">
                <a:latin typeface="宋体" pitchFamily="2" charset="-122"/>
                <a:ea typeface="宋体" pitchFamily="2" charset="-122"/>
              </a:rPr>
              <a:t>）</a:t>
            </a:r>
          </a:p>
        </p:txBody>
      </p:sp>
      <p:sp>
        <p:nvSpPr>
          <p:cNvPr id="4" name="Date Placeholder 3"/>
          <p:cNvSpPr>
            <a:spLocks noGrp="1"/>
          </p:cNvSpPr>
          <p:nvPr>
            <p:ph type="dt" sz="half" idx="10"/>
          </p:nvPr>
        </p:nvSpPr>
        <p:spPr/>
        <p:txBody>
          <a:bodyPr/>
          <a:lstStyle/>
          <a:p>
            <a:pPr>
              <a:defRPr/>
            </a:pPr>
            <a:fld id="{86989E8B-73BC-4029-9DBF-125ABA64426A}"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29</a:t>
            </a:fld>
            <a:endParaRPr lang="en-US" altLang="zh-CN"/>
          </a:p>
        </p:txBody>
      </p:sp>
    </p:spTree>
    <p:extLst>
      <p:ext uri="{BB962C8B-B14F-4D97-AF65-F5344CB8AC3E}">
        <p14:creationId xmlns:p14="http://schemas.microsoft.com/office/powerpoint/2010/main" val="333020313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800" b="0" dirty="0">
                <a:solidFill>
                  <a:schemeClr val="tx1"/>
                </a:solidFill>
                <a:latin typeface="宋体" pitchFamily="2" charset="-122"/>
                <a:ea typeface="宋体" pitchFamily="2" charset="-122"/>
                <a:cs typeface="+mj-cs"/>
              </a:rPr>
              <a:t>嵌入式系统是一个较复杂的技术概念，目前国内外关于嵌入式系统尚无严格、统一的定义。</a:t>
            </a:r>
            <a:endParaRPr lang="en-US" altLang="zh-CN" sz="2800" b="0" dirty="0">
              <a:solidFill>
                <a:schemeClr val="tx1"/>
              </a:solidFill>
              <a:latin typeface="宋体" pitchFamily="2" charset="-122"/>
              <a:ea typeface="宋体" pitchFamily="2" charset="-122"/>
              <a:cs typeface="+mj-cs"/>
            </a:endParaRPr>
          </a:p>
          <a:p>
            <a:r>
              <a:rPr lang="zh-CN" altLang="en-US" sz="2800" b="0" dirty="0">
                <a:solidFill>
                  <a:schemeClr val="tx1"/>
                </a:solidFill>
                <a:latin typeface="宋体" pitchFamily="2" charset="-122"/>
                <a:ea typeface="宋体" pitchFamily="2" charset="-122"/>
                <a:cs typeface="+mj-cs"/>
              </a:rPr>
              <a:t>根据美国电气与电子工程师学会（</a:t>
            </a:r>
            <a:r>
              <a:rPr lang="en-US" altLang="zh-CN" sz="2800" b="0" dirty="0">
                <a:solidFill>
                  <a:schemeClr val="tx1"/>
                </a:solidFill>
                <a:latin typeface="宋体" pitchFamily="2" charset="-122"/>
                <a:ea typeface="宋体" pitchFamily="2" charset="-122"/>
                <a:cs typeface="+mj-cs"/>
              </a:rPr>
              <a:t>IEEE</a:t>
            </a:r>
            <a:r>
              <a:rPr lang="zh-CN" altLang="en-US" sz="2800" b="0" dirty="0">
                <a:solidFill>
                  <a:schemeClr val="tx1"/>
                </a:solidFill>
                <a:latin typeface="宋体" pitchFamily="2" charset="-122"/>
                <a:ea typeface="宋体" pitchFamily="2" charset="-122"/>
                <a:cs typeface="+mj-cs"/>
              </a:rPr>
              <a:t>：</a:t>
            </a:r>
            <a:r>
              <a:rPr lang="en-US" altLang="zh-CN" sz="2800" b="0" dirty="0">
                <a:solidFill>
                  <a:schemeClr val="tx1"/>
                </a:solidFill>
                <a:latin typeface="宋体" pitchFamily="2" charset="-122"/>
                <a:ea typeface="宋体" pitchFamily="2" charset="-122"/>
                <a:cs typeface="+mj-cs"/>
              </a:rPr>
              <a:t>Institute of Electrical and Electronics Engineers )</a:t>
            </a:r>
            <a:r>
              <a:rPr lang="zh-CN" altLang="en-US" sz="2800" b="0" dirty="0">
                <a:solidFill>
                  <a:schemeClr val="tx1"/>
                </a:solidFill>
                <a:latin typeface="宋体" pitchFamily="2" charset="-122"/>
                <a:ea typeface="宋体" pitchFamily="2" charset="-122"/>
                <a:cs typeface="+mj-cs"/>
              </a:rPr>
              <a:t>的定义：</a:t>
            </a:r>
            <a:r>
              <a:rPr lang="zh-CN" altLang="en-US" sz="2800" b="0" dirty="0">
                <a:solidFill>
                  <a:srgbClr val="FF0000"/>
                </a:solidFill>
                <a:latin typeface="宋体" pitchFamily="2" charset="-122"/>
                <a:ea typeface="宋体" pitchFamily="2" charset="-122"/>
                <a:cs typeface="+mj-cs"/>
              </a:rPr>
              <a:t>嵌入式系统是用于控制、监视或辅助操作机器和设备的装置</a:t>
            </a:r>
            <a:r>
              <a:rPr lang="zh-CN" altLang="en-US" sz="2800" b="0" dirty="0">
                <a:solidFill>
                  <a:schemeClr val="tx1"/>
                </a:solidFill>
                <a:latin typeface="宋体" pitchFamily="2" charset="-122"/>
                <a:ea typeface="宋体" pitchFamily="2" charset="-122"/>
                <a:cs typeface="+mj-cs"/>
              </a:rPr>
              <a:t>。</a:t>
            </a:r>
            <a:endParaRPr lang="en-US" altLang="zh-CN" sz="2800" b="0" dirty="0">
              <a:solidFill>
                <a:schemeClr val="tx1"/>
              </a:solidFill>
              <a:latin typeface="宋体" pitchFamily="2" charset="-122"/>
              <a:ea typeface="宋体" pitchFamily="2" charset="-122"/>
              <a:cs typeface="+mj-cs"/>
            </a:endParaRPr>
          </a:p>
          <a:p>
            <a:r>
              <a:rPr lang="zh-CN" altLang="en-US" sz="2800" b="0" dirty="0">
                <a:solidFill>
                  <a:schemeClr val="tx1"/>
                </a:solidFill>
                <a:latin typeface="宋体" pitchFamily="2" charset="-122"/>
                <a:ea typeface="宋体" pitchFamily="2" charset="-122"/>
                <a:cs typeface="+mj-cs"/>
              </a:rPr>
              <a:t>一般认为嵌入式系统是</a:t>
            </a:r>
            <a:r>
              <a:rPr lang="zh-CN" altLang="en-US" sz="2800" b="0" dirty="0">
                <a:solidFill>
                  <a:srgbClr val="FF0000"/>
                </a:solidFill>
                <a:latin typeface="宋体" pitchFamily="2" charset="-122"/>
                <a:ea typeface="宋体" pitchFamily="2" charset="-122"/>
                <a:cs typeface="+mj-cs"/>
              </a:rPr>
              <a:t>以应用为中心</a:t>
            </a:r>
            <a:r>
              <a:rPr lang="zh-CN" altLang="en-US" sz="2800" b="0" dirty="0">
                <a:solidFill>
                  <a:schemeClr val="tx1"/>
                </a:solidFill>
                <a:latin typeface="宋体" pitchFamily="2" charset="-122"/>
                <a:ea typeface="宋体" pitchFamily="2" charset="-122"/>
                <a:cs typeface="+mj-cs"/>
              </a:rPr>
              <a:t>，以计算机技术为基础，并且软</a:t>
            </a:r>
            <a:r>
              <a:rPr lang="en-US" altLang="zh-CN" sz="2800" b="0" dirty="0">
                <a:solidFill>
                  <a:schemeClr val="tx1"/>
                </a:solidFill>
                <a:latin typeface="宋体" pitchFamily="2" charset="-122"/>
                <a:ea typeface="宋体" pitchFamily="2" charset="-122"/>
                <a:cs typeface="+mj-cs"/>
              </a:rPr>
              <a:t>/</a:t>
            </a:r>
            <a:r>
              <a:rPr lang="zh-CN" altLang="en-US" sz="2800" b="0" dirty="0">
                <a:solidFill>
                  <a:schemeClr val="tx1"/>
                </a:solidFill>
                <a:latin typeface="宋体" pitchFamily="2" charset="-122"/>
                <a:ea typeface="宋体" pitchFamily="2" charset="-122"/>
                <a:cs typeface="+mj-cs"/>
              </a:rPr>
              <a:t>硬件</a:t>
            </a:r>
            <a:r>
              <a:rPr lang="zh-CN" altLang="en-US" sz="2800" b="0" dirty="0">
                <a:solidFill>
                  <a:srgbClr val="FF0000"/>
                </a:solidFill>
                <a:latin typeface="宋体" pitchFamily="2" charset="-122"/>
                <a:ea typeface="宋体" pitchFamily="2" charset="-122"/>
                <a:cs typeface="+mj-cs"/>
              </a:rPr>
              <a:t>可裁剪</a:t>
            </a:r>
            <a:r>
              <a:rPr lang="zh-CN" altLang="en-US" sz="2800" b="0" dirty="0">
                <a:solidFill>
                  <a:schemeClr val="tx1"/>
                </a:solidFill>
                <a:latin typeface="宋体" pitchFamily="2" charset="-122"/>
                <a:ea typeface="宋体" pitchFamily="2" charset="-122"/>
                <a:cs typeface="+mj-cs"/>
              </a:rPr>
              <a:t>，可满足应用系统对</a:t>
            </a:r>
            <a:r>
              <a:rPr lang="zh-CN" altLang="en-US" sz="2800" b="0" dirty="0">
                <a:solidFill>
                  <a:srgbClr val="FF0000"/>
                </a:solidFill>
                <a:latin typeface="宋体" pitchFamily="2" charset="-122"/>
                <a:ea typeface="宋体" pitchFamily="2" charset="-122"/>
                <a:cs typeface="+mj-cs"/>
              </a:rPr>
              <a:t>功能、可靠性、成本、体积和功耗</a:t>
            </a:r>
            <a:r>
              <a:rPr lang="zh-CN" altLang="en-US" sz="2800" b="0" dirty="0">
                <a:solidFill>
                  <a:schemeClr val="tx1"/>
                </a:solidFill>
                <a:latin typeface="宋体" pitchFamily="2" charset="-122"/>
                <a:ea typeface="宋体" pitchFamily="2" charset="-122"/>
                <a:cs typeface="+mj-cs"/>
              </a:rPr>
              <a:t>有严格要求的专用计算机系统。</a:t>
            </a:r>
          </a:p>
        </p:txBody>
      </p:sp>
      <p:sp>
        <p:nvSpPr>
          <p:cNvPr id="4" name="Date Placeholder 3"/>
          <p:cNvSpPr>
            <a:spLocks noGrp="1"/>
          </p:cNvSpPr>
          <p:nvPr>
            <p:ph type="dt" sz="half" idx="10"/>
          </p:nvPr>
        </p:nvSpPr>
        <p:spPr/>
        <p:txBody>
          <a:bodyPr/>
          <a:lstStyle/>
          <a:p>
            <a:pPr>
              <a:defRPr/>
            </a:pPr>
            <a:fld id="{E2924A26-F002-4ECF-B921-1A2B09E93286}" type="datetime1">
              <a:rPr lang="en-US" altLang="zh-CN" smtClean="0"/>
              <a:pPr>
                <a:defRPr/>
              </a:pPr>
              <a:t>5/25/2021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a:t>
            </a:fld>
            <a:endParaRPr lang="en-US" altLang="zh-CN"/>
          </a:p>
        </p:txBody>
      </p:sp>
    </p:spTree>
    <p:extLst>
      <p:ext uri="{BB962C8B-B14F-4D97-AF65-F5344CB8AC3E}">
        <p14:creationId xmlns:p14="http://schemas.microsoft.com/office/powerpoint/2010/main" val="34793655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嵌入式微处理器</a:t>
            </a:r>
            <a:r>
              <a:rPr lang="en-US" altLang="zh-CN" sz="2400" b="0" dirty="0">
                <a:latin typeface="宋体" pitchFamily="2" charset="-122"/>
                <a:ea typeface="宋体" pitchFamily="2" charset="-122"/>
              </a:rPr>
              <a:t> EMPU</a:t>
            </a:r>
            <a:r>
              <a:rPr lang="zh-CN" altLang="en-US" sz="2000" b="0" dirty="0">
                <a:solidFill>
                  <a:schemeClr val="tx1"/>
                </a:solidFill>
                <a:latin typeface="宋体" pitchFamily="2" charset="-122"/>
                <a:ea typeface="宋体" pitchFamily="2" charset="-122"/>
              </a:rPr>
              <a:t>（计算处理能力强，接口相对简单）</a:t>
            </a:r>
            <a:endParaRPr lang="en-US" altLang="zh-CN" sz="2000" b="0" dirty="0">
              <a:solidFill>
                <a:schemeClr val="tx1"/>
              </a:solidFill>
              <a:latin typeface="宋体" pitchFamily="2" charset="-122"/>
              <a:ea typeface="宋体" pitchFamily="2" charset="-122"/>
            </a:endParaRPr>
          </a:p>
          <a:p>
            <a:pPr lvl="1"/>
            <a:r>
              <a:rPr lang="zh-CN" altLang="en-US" sz="2300" b="0" dirty="0">
                <a:latin typeface="宋体" pitchFamily="2" charset="-122"/>
                <a:ea typeface="宋体" pitchFamily="2" charset="-122"/>
              </a:rPr>
              <a:t>嵌入式微处理器是由通用微处理器演变而来。仅保留与嵌入式应用紧密相关的功能部件，配备必要的外围扩展电路，如存储器扩展电路、</a:t>
            </a:r>
            <a:r>
              <a:rPr lang="en-US" altLang="zh-CN" sz="2300" b="0" dirty="0">
                <a:latin typeface="宋体" pitchFamily="2" charset="-122"/>
                <a:ea typeface="宋体" pitchFamily="2" charset="-122"/>
              </a:rPr>
              <a:t>I/O</a:t>
            </a:r>
            <a:r>
              <a:rPr lang="zh-CN" altLang="en-US" sz="2300" b="0" dirty="0">
                <a:latin typeface="宋体" pitchFamily="2" charset="-122"/>
                <a:ea typeface="宋体" pitchFamily="2" charset="-122"/>
              </a:rPr>
              <a:t>扩展电路及其他一些专用的接口电路等，以很低的功耗和资源满足嵌入式应用的特殊需求。</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由于嵌入式系统通常应用于比较恶劣的环境中，因此</a:t>
            </a:r>
            <a:r>
              <a:rPr lang="zh-CN" altLang="en-US" sz="2300" b="0" dirty="0">
                <a:solidFill>
                  <a:srgbClr val="FF0000"/>
                </a:solidFill>
                <a:latin typeface="宋体" pitchFamily="2" charset="-122"/>
                <a:ea typeface="宋体" pitchFamily="2" charset="-122"/>
              </a:rPr>
              <a:t>嵌入式微处理器在工作温度、电磁兼容性以及可靠性方面的要求较高</a:t>
            </a:r>
            <a:r>
              <a:rPr lang="zh-CN" altLang="en-US" sz="2300" b="0" dirty="0">
                <a:latin typeface="宋体" pitchFamily="2" charset="-122"/>
                <a:ea typeface="宋体" pitchFamily="2" charset="-122"/>
              </a:rPr>
              <a:t>。</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嵌入式微处理器组成的系统具有体积小、重量轻、成本低、可靠性高的优点。</a:t>
            </a:r>
          </a:p>
        </p:txBody>
      </p:sp>
      <p:sp>
        <p:nvSpPr>
          <p:cNvPr id="4" name="Date Placeholder 3"/>
          <p:cNvSpPr>
            <a:spLocks noGrp="1"/>
          </p:cNvSpPr>
          <p:nvPr>
            <p:ph type="dt" sz="half" idx="10"/>
          </p:nvPr>
        </p:nvSpPr>
        <p:spPr/>
        <p:txBody>
          <a:bodyPr/>
          <a:lstStyle/>
          <a:p>
            <a:pPr>
              <a:defRPr/>
            </a:pPr>
            <a:fld id="{744624FC-D60A-428F-BB86-149E05ADAEBD}"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30</a:t>
            </a:fld>
            <a:endParaRPr lang="en-US" altLang="zh-CN"/>
          </a:p>
        </p:txBody>
      </p:sp>
    </p:spTree>
    <p:extLst>
      <p:ext uri="{BB962C8B-B14F-4D97-AF65-F5344CB8AC3E}">
        <p14:creationId xmlns:p14="http://schemas.microsoft.com/office/powerpoint/2010/main" val="296268571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嵌入式微控制器 </a:t>
            </a:r>
            <a:r>
              <a:rPr lang="en-US" altLang="zh-CN" sz="2400" b="0" dirty="0">
                <a:latin typeface="宋体" pitchFamily="2" charset="-122"/>
                <a:ea typeface="宋体" pitchFamily="2" charset="-122"/>
              </a:rPr>
              <a:t>MCU</a:t>
            </a:r>
            <a:r>
              <a:rPr lang="zh-CN" altLang="en-US" sz="2400" b="0" dirty="0">
                <a:solidFill>
                  <a:schemeClr val="tx1"/>
                </a:solidFill>
                <a:latin typeface="宋体" pitchFamily="2" charset="-122"/>
                <a:ea typeface="宋体" pitchFamily="2" charset="-122"/>
              </a:rPr>
              <a:t> </a:t>
            </a:r>
            <a:r>
              <a:rPr lang="zh-CN" altLang="en-US" sz="2000" b="0" dirty="0">
                <a:solidFill>
                  <a:schemeClr val="tx1"/>
                </a:solidFill>
                <a:latin typeface="宋体" pitchFamily="2" charset="-122"/>
                <a:ea typeface="宋体" pitchFamily="2" charset="-122"/>
              </a:rPr>
              <a:t>（接口功能强大，计算处理能力相对弱）</a:t>
            </a:r>
            <a:endParaRPr lang="zh-CN" altLang="en-US" sz="2000" b="0" dirty="0">
              <a:latin typeface="宋体" pitchFamily="2" charset="-122"/>
              <a:ea typeface="宋体" pitchFamily="2" charset="-122"/>
            </a:endParaRPr>
          </a:p>
          <a:p>
            <a:pPr lvl="1"/>
            <a:r>
              <a:rPr lang="zh-CN" altLang="en-US" sz="2200" b="0" dirty="0">
                <a:latin typeface="宋体" pitchFamily="2" charset="-122"/>
                <a:ea typeface="宋体" pitchFamily="2" charset="-122"/>
              </a:rPr>
              <a:t>又称单片机，它将整个计算机系统集成到一块芯片中</a:t>
            </a:r>
            <a:endParaRPr lang="en-US" altLang="zh-CN" sz="2200" b="0" dirty="0">
              <a:latin typeface="宋体" pitchFamily="2" charset="-122"/>
              <a:ea typeface="宋体" pitchFamily="2" charset="-122"/>
            </a:endParaRPr>
          </a:p>
          <a:p>
            <a:pPr lvl="1"/>
            <a:r>
              <a:rPr lang="zh-CN" altLang="en-US" sz="2200" b="0" dirty="0">
                <a:latin typeface="宋体" pitchFamily="2" charset="-122"/>
                <a:ea typeface="宋体" pitchFamily="2" charset="-122"/>
              </a:rPr>
              <a:t>一般以某种微处理器内核为核心，根据某些典型的应用，在芯片内部集成了</a:t>
            </a:r>
            <a:r>
              <a:rPr lang="en-US" altLang="zh-CN" sz="2200" b="0" dirty="0">
                <a:latin typeface="宋体" pitchFamily="2" charset="-122"/>
                <a:ea typeface="宋体" pitchFamily="2" charset="-122"/>
              </a:rPr>
              <a:t>ROM/EPROM</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RAM</a:t>
            </a:r>
            <a:r>
              <a:rPr lang="zh-CN" altLang="en-US" sz="2200" b="0" dirty="0">
                <a:latin typeface="宋体" pitchFamily="2" charset="-122"/>
                <a:ea typeface="宋体" pitchFamily="2" charset="-122"/>
              </a:rPr>
              <a:t>、总线、总线逻辑、定时</a:t>
            </a:r>
            <a:r>
              <a:rPr lang="en-US" altLang="zh-CN" sz="2200" b="0" dirty="0">
                <a:latin typeface="宋体" pitchFamily="2" charset="-122"/>
                <a:ea typeface="宋体" pitchFamily="2" charset="-122"/>
              </a:rPr>
              <a:t>/</a:t>
            </a:r>
            <a:r>
              <a:rPr lang="zh-CN" altLang="en-US" sz="2200" b="0" dirty="0">
                <a:latin typeface="宋体" pitchFamily="2" charset="-122"/>
                <a:ea typeface="宋体" pitchFamily="2" charset="-122"/>
              </a:rPr>
              <a:t>计数器、看门狗、</a:t>
            </a:r>
            <a:r>
              <a:rPr lang="en-US" altLang="zh-CN" sz="2200" b="0" dirty="0">
                <a:latin typeface="宋体" pitchFamily="2" charset="-122"/>
                <a:ea typeface="宋体" pitchFamily="2" charset="-122"/>
              </a:rPr>
              <a:t>I/O</a:t>
            </a:r>
            <a:r>
              <a:rPr lang="zh-CN" altLang="en-US" sz="2200" b="0" dirty="0">
                <a:latin typeface="宋体" pitchFamily="2" charset="-122"/>
                <a:ea typeface="宋体" pitchFamily="2" charset="-122"/>
              </a:rPr>
              <a:t>、串行口、脉宽调制输出、</a:t>
            </a:r>
            <a:r>
              <a:rPr lang="en-US" altLang="zh-CN" sz="2200" b="0" dirty="0">
                <a:latin typeface="宋体" pitchFamily="2" charset="-122"/>
                <a:ea typeface="宋体" pitchFamily="2" charset="-122"/>
              </a:rPr>
              <a:t>A/D</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D/A</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Flash ROM</a:t>
            </a:r>
            <a:r>
              <a:rPr lang="zh-CN" altLang="en-US" sz="2200" b="0" dirty="0">
                <a:latin typeface="宋体" pitchFamily="2" charset="-122"/>
                <a:ea typeface="宋体" pitchFamily="2" charset="-122"/>
              </a:rPr>
              <a:t>、</a:t>
            </a:r>
            <a:r>
              <a:rPr lang="en-US" altLang="zh-CN" sz="2200" b="0" dirty="0">
                <a:latin typeface="宋体" pitchFamily="2" charset="-122"/>
                <a:ea typeface="宋体" pitchFamily="2" charset="-122"/>
              </a:rPr>
              <a:t>EEPROM</a:t>
            </a:r>
            <a:r>
              <a:rPr lang="zh-CN" altLang="en-US" sz="2200" b="0" dirty="0">
                <a:latin typeface="宋体" pitchFamily="2" charset="-122"/>
                <a:ea typeface="宋体" pitchFamily="2" charset="-122"/>
              </a:rPr>
              <a:t>等各种必要功能部件和外设</a:t>
            </a:r>
            <a:endParaRPr lang="en-US" altLang="zh-CN" sz="2200" b="0" dirty="0">
              <a:latin typeface="宋体" pitchFamily="2" charset="-122"/>
              <a:ea typeface="宋体" pitchFamily="2" charset="-122"/>
            </a:endParaRPr>
          </a:p>
          <a:p>
            <a:pPr lvl="1"/>
            <a:r>
              <a:rPr lang="zh-CN" altLang="en-US" sz="2200" b="0" dirty="0">
                <a:latin typeface="宋体" pitchFamily="2" charset="-122"/>
                <a:ea typeface="宋体" pitchFamily="2" charset="-122"/>
              </a:rPr>
              <a:t>为适应不同的应用需求，可对功能的设置和外设的配置进行必要的修改和裁减定制，使得一个系列的单片机具有多种衍生产品，</a:t>
            </a:r>
            <a:r>
              <a:rPr lang="zh-CN" altLang="en-US" sz="2200" b="0" dirty="0">
                <a:solidFill>
                  <a:srgbClr val="FF0000"/>
                </a:solidFill>
                <a:latin typeface="宋体" pitchFamily="2" charset="-122"/>
                <a:ea typeface="宋体" pitchFamily="2" charset="-122"/>
              </a:rPr>
              <a:t>每种衍生产品的处理器内核都相同，只是存储器和外设的配置及功能的设置不同</a:t>
            </a:r>
            <a:r>
              <a:rPr lang="zh-CN" altLang="en-US" sz="2200" b="0" dirty="0">
                <a:latin typeface="宋体" pitchFamily="2" charset="-122"/>
                <a:ea typeface="宋体" pitchFamily="2" charset="-122"/>
              </a:rPr>
              <a:t>。这样可以使单片机最大限度地和应用需求相匹配，从而减少整个系统的功耗和成本</a:t>
            </a:r>
            <a:endParaRPr lang="en-US" altLang="zh-CN" sz="2200" b="0" dirty="0">
              <a:latin typeface="宋体" pitchFamily="2" charset="-122"/>
              <a:ea typeface="宋体" pitchFamily="2" charset="-122"/>
            </a:endParaRPr>
          </a:p>
          <a:p>
            <a:pPr lvl="1"/>
            <a:r>
              <a:rPr lang="zh-CN" altLang="en-US" sz="2200" b="0" dirty="0">
                <a:latin typeface="宋体" pitchFamily="2" charset="-122"/>
                <a:ea typeface="宋体" pitchFamily="2" charset="-122"/>
              </a:rPr>
              <a:t>和嵌入式微处理器相比，微控制器的单片化使应用系统的体积大大减小，从而使功耗和成本大幅度下降，可靠性提高</a:t>
            </a:r>
          </a:p>
        </p:txBody>
      </p:sp>
      <p:sp>
        <p:nvSpPr>
          <p:cNvPr id="4" name="Date Placeholder 3"/>
          <p:cNvSpPr>
            <a:spLocks noGrp="1"/>
          </p:cNvSpPr>
          <p:nvPr>
            <p:ph type="dt" sz="half" idx="10"/>
          </p:nvPr>
        </p:nvSpPr>
        <p:spPr/>
        <p:txBody>
          <a:bodyPr/>
          <a:lstStyle/>
          <a:p>
            <a:pPr>
              <a:defRPr/>
            </a:pPr>
            <a:fld id="{962DAD7B-63CB-4D7F-BE30-E920D3A871F8}"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31</a:t>
            </a:fld>
            <a:endParaRPr lang="en-US" altLang="zh-CN"/>
          </a:p>
        </p:txBody>
      </p:sp>
    </p:spTree>
    <p:extLst>
      <p:ext uri="{BB962C8B-B14F-4D97-AF65-F5344CB8AC3E}">
        <p14:creationId xmlns:p14="http://schemas.microsoft.com/office/powerpoint/2010/main" val="369128281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a:t>
            </a:r>
            <a:r>
              <a:rPr lang="en-US" altLang="zh-CN" sz="2400" b="0" dirty="0">
                <a:latin typeface="宋体" pitchFamily="2" charset="-122"/>
                <a:ea typeface="宋体" pitchFamily="2" charset="-122"/>
              </a:rPr>
              <a:t>DSP</a:t>
            </a:r>
            <a:r>
              <a:rPr lang="zh-CN" altLang="en-US" sz="2400" b="0" dirty="0">
                <a:latin typeface="宋体" pitchFamily="2" charset="-122"/>
                <a:ea typeface="宋体" pitchFamily="2" charset="-122"/>
              </a:rPr>
              <a:t>处理器</a:t>
            </a:r>
            <a:r>
              <a:rPr lang="en-US" altLang="zh-CN" sz="2400" b="0" dirty="0">
                <a:latin typeface="宋体" pitchFamily="2" charset="-122"/>
                <a:ea typeface="宋体" pitchFamily="2" charset="-122"/>
              </a:rPr>
              <a:t> </a:t>
            </a:r>
            <a:r>
              <a:rPr lang="zh-CN" altLang="en-US" sz="1800" b="0" dirty="0">
                <a:solidFill>
                  <a:schemeClr val="tx1"/>
                </a:solidFill>
                <a:latin typeface="宋体" pitchFamily="2" charset="-122"/>
                <a:ea typeface="宋体" pitchFamily="2" charset="-122"/>
              </a:rPr>
              <a:t>（处理连续的数据流）</a:t>
            </a:r>
          </a:p>
          <a:p>
            <a:pPr lvl="1"/>
            <a:r>
              <a:rPr lang="zh-CN" altLang="en-US" sz="1800" b="0" dirty="0">
                <a:latin typeface="宋体" pitchFamily="2" charset="-122"/>
                <a:ea typeface="宋体" pitchFamily="2" charset="-122"/>
              </a:rPr>
              <a:t>在数字信号处理应用中，各种数字信号处理算法相当复杂，一般结构的处理器无法实时地完成这些运算</a:t>
            </a:r>
            <a:r>
              <a:rPr lang="en-US" altLang="zh-CN" sz="1800" b="0" dirty="0">
                <a:latin typeface="宋体" pitchFamily="2" charset="-122"/>
                <a:ea typeface="宋体" pitchFamily="2" charset="-122"/>
              </a:rPr>
              <a:t>.</a:t>
            </a:r>
            <a:r>
              <a:rPr lang="zh-CN" altLang="en-US" sz="1800" b="0" dirty="0">
                <a:latin typeface="宋体" pitchFamily="2" charset="-122"/>
                <a:ea typeface="宋体" pitchFamily="2" charset="-122"/>
              </a:rPr>
              <a:t>由于</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处理器对系统结构和指令进行了特殊设计，因此它更适合于实时地进行</a:t>
            </a:r>
            <a:r>
              <a:rPr lang="zh-CN" altLang="en-US" sz="1800" b="0" dirty="0">
                <a:solidFill>
                  <a:srgbClr val="FF0000"/>
                </a:solidFill>
                <a:latin typeface="宋体" pitchFamily="2" charset="-122"/>
                <a:ea typeface="宋体" pitchFamily="2" charset="-122"/>
              </a:rPr>
              <a:t>数字信号处理</a:t>
            </a:r>
            <a:r>
              <a:rPr lang="zh-CN" altLang="en-US" sz="1800" b="0" dirty="0">
                <a:latin typeface="宋体" pitchFamily="2" charset="-122"/>
                <a:ea typeface="宋体" pitchFamily="2" charset="-122"/>
              </a:rPr>
              <a:t>。</a:t>
            </a:r>
            <a:endParaRPr lang="en-US" altLang="zh-CN" sz="1800" b="0" dirty="0">
              <a:latin typeface="宋体" pitchFamily="2" charset="-122"/>
              <a:ea typeface="宋体" pitchFamily="2" charset="-122"/>
            </a:endParaRPr>
          </a:p>
          <a:p>
            <a:pPr lvl="1"/>
            <a:r>
              <a:rPr lang="zh-CN" altLang="en-US" sz="1800" b="0" dirty="0">
                <a:latin typeface="宋体" pitchFamily="2" charset="-122"/>
                <a:ea typeface="宋体" pitchFamily="2" charset="-122"/>
              </a:rPr>
              <a:t>在</a:t>
            </a:r>
            <a:r>
              <a:rPr lang="zh-CN" altLang="en-US" sz="1800" b="0" dirty="0">
                <a:solidFill>
                  <a:srgbClr val="FF0000"/>
                </a:solidFill>
                <a:latin typeface="宋体" pitchFamily="2" charset="-122"/>
                <a:ea typeface="宋体" pitchFamily="2" charset="-122"/>
              </a:rPr>
              <a:t>数字滤波、</a:t>
            </a:r>
            <a:r>
              <a:rPr lang="en-US" altLang="zh-CN" sz="1800" b="0" dirty="0">
                <a:solidFill>
                  <a:srgbClr val="FF0000"/>
                </a:solidFill>
                <a:latin typeface="宋体" pitchFamily="2" charset="-122"/>
                <a:ea typeface="宋体" pitchFamily="2" charset="-122"/>
              </a:rPr>
              <a:t>FFT(fast Fourier transform)</a:t>
            </a:r>
            <a:r>
              <a:rPr lang="zh-CN" altLang="en-US" sz="1800" b="0" dirty="0">
                <a:solidFill>
                  <a:srgbClr val="FF0000"/>
                </a:solidFill>
                <a:latin typeface="宋体" pitchFamily="2" charset="-122"/>
                <a:ea typeface="宋体" pitchFamily="2" charset="-122"/>
              </a:rPr>
              <a:t>、频谱分析</a:t>
            </a:r>
            <a:r>
              <a:rPr lang="zh-CN" altLang="en-US" sz="1800" b="0" dirty="0">
                <a:latin typeface="宋体" pitchFamily="2" charset="-122"/>
                <a:ea typeface="宋体" pitchFamily="2" charset="-122"/>
              </a:rPr>
              <a:t>等方面，</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应用正从在通用单片机中以普通指令实现</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功能，过渡到采用嵌入式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a:t>
            </a:r>
            <a:endParaRPr lang="en-US" altLang="zh-CN" sz="1800" b="0" dirty="0">
              <a:latin typeface="宋体" pitchFamily="2" charset="-122"/>
              <a:ea typeface="宋体" pitchFamily="2" charset="-122"/>
            </a:endParaRPr>
          </a:p>
          <a:p>
            <a:pPr lvl="1"/>
            <a:r>
              <a:rPr lang="zh-CN" altLang="en-US" sz="1800" b="0" dirty="0">
                <a:latin typeface="宋体" pitchFamily="2" charset="-122"/>
                <a:ea typeface="宋体" pitchFamily="2" charset="-122"/>
              </a:rPr>
              <a:t>在有关智能方面的应用中，也需要嵌入式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处理器，例如各种带有</a:t>
            </a:r>
            <a:r>
              <a:rPr lang="zh-CN" altLang="en-US" sz="1800" b="0" dirty="0">
                <a:solidFill>
                  <a:srgbClr val="FF0000"/>
                </a:solidFill>
                <a:latin typeface="宋体" pitchFamily="2" charset="-122"/>
                <a:ea typeface="宋体" pitchFamily="2" charset="-122"/>
              </a:rPr>
              <a:t>智能逻辑</a:t>
            </a:r>
            <a:r>
              <a:rPr lang="zh-CN" altLang="en-US" sz="1800" b="0" dirty="0">
                <a:latin typeface="宋体" pitchFamily="2" charset="-122"/>
                <a:ea typeface="宋体" pitchFamily="2" charset="-122"/>
              </a:rPr>
              <a:t>的消费类产品，</a:t>
            </a:r>
            <a:r>
              <a:rPr lang="zh-CN" altLang="en-US" sz="1800" b="0" dirty="0">
                <a:solidFill>
                  <a:srgbClr val="FF0000"/>
                </a:solidFill>
                <a:latin typeface="宋体" pitchFamily="2" charset="-122"/>
                <a:ea typeface="宋体" pitchFamily="2" charset="-122"/>
              </a:rPr>
              <a:t>生物信息识别</a:t>
            </a:r>
            <a:r>
              <a:rPr lang="zh-CN" altLang="en-US" sz="1800" b="0" dirty="0">
                <a:latin typeface="宋体" pitchFamily="2" charset="-122"/>
                <a:ea typeface="宋体" pitchFamily="2" charset="-122"/>
              </a:rPr>
              <a:t>终端，带有</a:t>
            </a:r>
            <a:r>
              <a:rPr lang="zh-CN" altLang="en-US" sz="1800" b="0" dirty="0">
                <a:solidFill>
                  <a:srgbClr val="FF0000"/>
                </a:solidFill>
                <a:latin typeface="宋体" pitchFamily="2" charset="-122"/>
                <a:ea typeface="宋体" pitchFamily="2" charset="-122"/>
              </a:rPr>
              <a:t>加</a:t>
            </a:r>
            <a:r>
              <a:rPr lang="en-US" altLang="zh-CN" sz="1800" b="0" dirty="0">
                <a:solidFill>
                  <a:srgbClr val="FF0000"/>
                </a:solidFill>
                <a:latin typeface="宋体" pitchFamily="2" charset="-122"/>
                <a:ea typeface="宋体" pitchFamily="2" charset="-122"/>
              </a:rPr>
              <a:t>/</a:t>
            </a:r>
            <a:r>
              <a:rPr lang="zh-CN" altLang="en-US" sz="1800" b="0" dirty="0">
                <a:solidFill>
                  <a:srgbClr val="FF0000"/>
                </a:solidFill>
                <a:latin typeface="宋体" pitchFamily="2" charset="-122"/>
                <a:ea typeface="宋体" pitchFamily="2" charset="-122"/>
              </a:rPr>
              <a:t>解密</a:t>
            </a:r>
            <a:r>
              <a:rPr lang="zh-CN" altLang="en-US" sz="1800" b="0" dirty="0">
                <a:latin typeface="宋体" pitchFamily="2" charset="-122"/>
                <a:ea typeface="宋体" pitchFamily="2" charset="-122"/>
              </a:rPr>
              <a:t>算法的键盘，</a:t>
            </a:r>
            <a:r>
              <a:rPr lang="en-US" altLang="zh-CN" sz="1800" b="0" dirty="0">
                <a:solidFill>
                  <a:srgbClr val="FF0000"/>
                </a:solidFill>
                <a:latin typeface="宋体" pitchFamily="2" charset="-122"/>
                <a:ea typeface="宋体" pitchFamily="2" charset="-122"/>
              </a:rPr>
              <a:t>ADSL</a:t>
            </a:r>
            <a:r>
              <a:rPr lang="zh-CN" altLang="en-US" sz="1800" b="0" dirty="0">
                <a:latin typeface="宋体" pitchFamily="2" charset="-122"/>
                <a:ea typeface="宋体" pitchFamily="2" charset="-122"/>
              </a:rPr>
              <a:t>接入，</a:t>
            </a:r>
            <a:r>
              <a:rPr lang="zh-CN" altLang="en-US" sz="1800" b="0" dirty="0">
                <a:solidFill>
                  <a:srgbClr val="FF0000"/>
                </a:solidFill>
                <a:latin typeface="宋体" pitchFamily="2" charset="-122"/>
                <a:ea typeface="宋体" pitchFamily="2" charset="-122"/>
              </a:rPr>
              <a:t>实时语音压缩解压</a:t>
            </a:r>
            <a:r>
              <a:rPr lang="zh-CN" altLang="en-US" sz="1800" b="0" dirty="0">
                <a:latin typeface="宋体" pitchFamily="2" charset="-122"/>
                <a:ea typeface="宋体" pitchFamily="2" charset="-122"/>
              </a:rPr>
              <a:t>系统，</a:t>
            </a:r>
            <a:r>
              <a:rPr lang="zh-CN" altLang="en-US" sz="1800" b="0" dirty="0">
                <a:solidFill>
                  <a:srgbClr val="FF0000"/>
                </a:solidFill>
                <a:latin typeface="宋体" pitchFamily="2" charset="-122"/>
                <a:ea typeface="宋体" pitchFamily="2" charset="-122"/>
              </a:rPr>
              <a:t>虚拟现实</a:t>
            </a:r>
            <a:r>
              <a:rPr lang="zh-CN" altLang="en-US" sz="1800" b="0" dirty="0">
                <a:latin typeface="宋体" pitchFamily="2" charset="-122"/>
                <a:ea typeface="宋体" pitchFamily="2" charset="-122"/>
              </a:rPr>
              <a:t>显示等。这类智能化算法一般</a:t>
            </a:r>
            <a:r>
              <a:rPr lang="zh-CN" altLang="en-US" sz="1800" b="0" dirty="0">
                <a:solidFill>
                  <a:srgbClr val="FF0000"/>
                </a:solidFill>
                <a:latin typeface="宋体" pitchFamily="2" charset="-122"/>
                <a:ea typeface="宋体" pitchFamily="2" charset="-122"/>
              </a:rPr>
              <a:t>运算量都较大，特别是向量运算、指针线性寻址等较多</a:t>
            </a:r>
            <a:r>
              <a:rPr lang="zh-CN" altLang="en-US" sz="1800" b="0" dirty="0">
                <a:latin typeface="宋体" pitchFamily="2" charset="-122"/>
                <a:ea typeface="宋体" pitchFamily="2" charset="-122"/>
              </a:rPr>
              <a:t>，而这些正是</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处理器的优势所在。</a:t>
            </a:r>
            <a:endParaRPr lang="en-US" altLang="zh-CN" sz="1800" b="0" dirty="0">
              <a:latin typeface="宋体" pitchFamily="2" charset="-122"/>
              <a:ea typeface="宋体" pitchFamily="2" charset="-122"/>
            </a:endParaRPr>
          </a:p>
          <a:p>
            <a:pPr lvl="1"/>
            <a:r>
              <a:rPr lang="zh-CN" altLang="en-US" sz="1800" b="0" dirty="0">
                <a:latin typeface="宋体" pitchFamily="2" charset="-122"/>
                <a:ea typeface="宋体" pitchFamily="2" charset="-122"/>
              </a:rPr>
              <a:t>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处理器有两类：一是</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处理器经过单片化、</a:t>
            </a:r>
            <a:r>
              <a:rPr lang="en-US" altLang="zh-CN" sz="1800" b="0" dirty="0">
                <a:latin typeface="宋体" pitchFamily="2" charset="-122"/>
                <a:ea typeface="宋体" pitchFamily="2" charset="-122"/>
              </a:rPr>
              <a:t>EMC</a:t>
            </a:r>
            <a:r>
              <a:rPr lang="zh-CN" altLang="en-US" sz="1800" b="0" dirty="0">
                <a:latin typeface="宋体" pitchFamily="2" charset="-122"/>
                <a:ea typeface="宋体" pitchFamily="2" charset="-122"/>
              </a:rPr>
              <a:t>改造、增加片上外设成为嵌入式</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；二是在通用单片机或片上系统中增加</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协处理器。</a:t>
            </a:r>
            <a:endParaRPr lang="en-US" altLang="zh-CN" sz="1800" b="0" dirty="0">
              <a:latin typeface="宋体" pitchFamily="2" charset="-122"/>
              <a:ea typeface="宋体" pitchFamily="2" charset="-122"/>
            </a:endParaRPr>
          </a:p>
          <a:p>
            <a:pPr lvl="1"/>
            <a:r>
              <a:rPr lang="zh-CN" altLang="en-US" sz="1800" b="0" dirty="0">
                <a:solidFill>
                  <a:srgbClr val="FF0000"/>
                </a:solidFill>
                <a:latin typeface="宋体" pitchFamily="2" charset="-122"/>
                <a:ea typeface="宋体" pitchFamily="2" charset="-122"/>
              </a:rPr>
              <a:t>嵌入式</a:t>
            </a:r>
            <a:r>
              <a:rPr lang="en-US" altLang="zh-CN" sz="1800" b="0" dirty="0">
                <a:solidFill>
                  <a:srgbClr val="FF0000"/>
                </a:solidFill>
                <a:latin typeface="宋体" pitchFamily="2" charset="-122"/>
                <a:ea typeface="宋体" pitchFamily="2" charset="-122"/>
              </a:rPr>
              <a:t>DSP</a:t>
            </a:r>
            <a:r>
              <a:rPr lang="zh-CN" altLang="en-US" sz="1800" b="0" dirty="0">
                <a:solidFill>
                  <a:srgbClr val="FF0000"/>
                </a:solidFill>
                <a:latin typeface="宋体" pitchFamily="2" charset="-122"/>
                <a:ea typeface="宋体" pitchFamily="2" charset="-122"/>
              </a:rPr>
              <a:t>处理器的设计者通常把重点放在处理连续的数据流上</a:t>
            </a:r>
            <a:r>
              <a:rPr lang="zh-CN" altLang="en-US" sz="1800" b="0" dirty="0">
                <a:latin typeface="宋体" pitchFamily="2" charset="-122"/>
                <a:ea typeface="宋体" pitchFamily="2" charset="-122"/>
              </a:rPr>
              <a:t>。如果嵌入式应用中强调对</a:t>
            </a:r>
            <a:r>
              <a:rPr lang="zh-CN" altLang="en-US" sz="1800" b="0" dirty="0">
                <a:solidFill>
                  <a:srgbClr val="FF0000"/>
                </a:solidFill>
                <a:latin typeface="宋体" pitchFamily="2" charset="-122"/>
                <a:ea typeface="宋体" pitchFamily="2" charset="-122"/>
              </a:rPr>
              <a:t>连续的数据流</a:t>
            </a:r>
            <a:r>
              <a:rPr lang="zh-CN" altLang="en-US" sz="1800" b="0" dirty="0">
                <a:latin typeface="宋体" pitchFamily="2" charset="-122"/>
                <a:ea typeface="宋体" pitchFamily="2" charset="-122"/>
              </a:rPr>
              <a:t>的处理及高精度复杂运算，则应该优先考虑选用</a:t>
            </a:r>
            <a:r>
              <a:rPr lang="en-US" altLang="zh-CN" sz="1800" b="0" dirty="0">
                <a:latin typeface="宋体" pitchFamily="2" charset="-122"/>
                <a:ea typeface="宋体" pitchFamily="2" charset="-122"/>
              </a:rPr>
              <a:t>DSP</a:t>
            </a:r>
            <a:r>
              <a:rPr lang="zh-CN" altLang="en-US" sz="1800" b="0" dirty="0">
                <a:latin typeface="宋体" pitchFamily="2" charset="-122"/>
                <a:ea typeface="宋体" pitchFamily="2" charset="-122"/>
              </a:rPr>
              <a:t>器件。</a:t>
            </a:r>
          </a:p>
        </p:txBody>
      </p:sp>
      <p:sp>
        <p:nvSpPr>
          <p:cNvPr id="4" name="Date Placeholder 3"/>
          <p:cNvSpPr>
            <a:spLocks noGrp="1"/>
          </p:cNvSpPr>
          <p:nvPr>
            <p:ph type="dt" sz="half" idx="10"/>
          </p:nvPr>
        </p:nvSpPr>
        <p:spPr/>
        <p:txBody>
          <a:bodyPr/>
          <a:lstStyle/>
          <a:p>
            <a:pPr>
              <a:defRPr/>
            </a:pPr>
            <a:fld id="{D2E2B397-1183-4F8D-90C4-B6722EA05A69}"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32</a:t>
            </a:fld>
            <a:endParaRPr lang="en-US" altLang="zh-CN"/>
          </a:p>
        </p:txBody>
      </p:sp>
    </p:spTree>
    <p:extLst>
      <p:ext uri="{BB962C8B-B14F-4D97-AF65-F5344CB8AC3E}">
        <p14:creationId xmlns:p14="http://schemas.microsoft.com/office/powerpoint/2010/main" val="6696618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2.1 </a:t>
            </a:r>
            <a:r>
              <a:rPr lang="zh-CN" altLang="en-US" sz="3600" b="0" dirty="0">
                <a:latin typeface="宋体" pitchFamily="2" charset="-122"/>
                <a:ea typeface="宋体" pitchFamily="2" charset="-122"/>
                <a:sym typeface="CMU Serif" charset="0"/>
              </a:rPr>
              <a:t>嵌入式微处理器分类（续）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latin typeface="宋体" pitchFamily="2" charset="-122"/>
                <a:ea typeface="宋体" pitchFamily="2" charset="-122"/>
              </a:rPr>
              <a:t>嵌入式片上系统 </a:t>
            </a:r>
            <a:r>
              <a:rPr lang="en-US" altLang="zh-CN" sz="2400" b="0" dirty="0" err="1">
                <a:latin typeface="宋体" pitchFamily="2" charset="-122"/>
                <a:ea typeface="宋体" pitchFamily="2" charset="-122"/>
              </a:rPr>
              <a:t>SoC</a:t>
            </a:r>
            <a:r>
              <a:rPr lang="zh-CN" altLang="en-US" sz="1800" b="0" dirty="0">
                <a:solidFill>
                  <a:schemeClr val="tx1"/>
                </a:solidFill>
                <a:latin typeface="宋体" pitchFamily="2" charset="-122"/>
                <a:ea typeface="宋体" pitchFamily="2" charset="-122"/>
              </a:rPr>
              <a:t>（软硬件一体化的专用产品）</a:t>
            </a:r>
          </a:p>
          <a:p>
            <a:pPr lvl="1"/>
            <a:r>
              <a:rPr lang="zh-CN" altLang="en-US" sz="2300" b="0" dirty="0">
                <a:latin typeface="宋体" pitchFamily="2" charset="-122"/>
                <a:ea typeface="宋体" pitchFamily="2" charset="-122"/>
              </a:rPr>
              <a:t>随着</a:t>
            </a:r>
            <a:r>
              <a:rPr lang="en-US" altLang="zh-CN" sz="2300" b="0" dirty="0">
                <a:latin typeface="宋体" pitchFamily="2" charset="-122"/>
                <a:ea typeface="宋体" pitchFamily="2" charset="-122"/>
              </a:rPr>
              <a:t>VLSI</a:t>
            </a:r>
            <a:r>
              <a:rPr lang="zh-CN" altLang="en-US" sz="2300" b="0" dirty="0">
                <a:latin typeface="宋体" pitchFamily="2" charset="-122"/>
                <a:ea typeface="宋体" pitchFamily="2" charset="-122"/>
              </a:rPr>
              <a:t>设计的普及和半导体工艺的迅速发展，可以在一块硅片上实现一个更为复杂的系统，这就是片上系统（</a:t>
            </a:r>
            <a:r>
              <a:rPr lang="en-US" altLang="zh-CN" sz="2300" b="0" dirty="0" err="1">
                <a:latin typeface="宋体" pitchFamily="2" charset="-122"/>
                <a:ea typeface="宋体" pitchFamily="2" charset="-122"/>
              </a:rPr>
              <a:t>SoC</a:t>
            </a:r>
            <a:r>
              <a:rPr lang="zh-CN" altLang="en-US" sz="2300" b="0" dirty="0">
                <a:latin typeface="宋体" pitchFamily="2" charset="-122"/>
                <a:ea typeface="宋体" pitchFamily="2" charset="-122"/>
              </a:rPr>
              <a:t>）</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各种通用处理器内核和其他外围设备都将成为</a:t>
            </a:r>
            <a:r>
              <a:rPr lang="en-US" altLang="zh-CN" sz="2300" b="0" dirty="0" err="1">
                <a:latin typeface="宋体" pitchFamily="2" charset="-122"/>
                <a:ea typeface="宋体" pitchFamily="2" charset="-122"/>
              </a:rPr>
              <a:t>SoC</a:t>
            </a:r>
            <a:r>
              <a:rPr lang="zh-CN" altLang="en-US" sz="2300" b="0" dirty="0">
                <a:latin typeface="宋体" pitchFamily="2" charset="-122"/>
                <a:ea typeface="宋体" pitchFamily="2" charset="-122"/>
              </a:rPr>
              <a:t>设计公司的标准库中的器件，用标准的</a:t>
            </a:r>
            <a:r>
              <a:rPr lang="en-US" altLang="zh-CN" sz="2300" b="0" dirty="0">
                <a:latin typeface="宋体" pitchFamily="2" charset="-122"/>
                <a:ea typeface="宋体" pitchFamily="2" charset="-122"/>
              </a:rPr>
              <a:t>VHDL</a:t>
            </a:r>
            <a:r>
              <a:rPr lang="zh-CN" altLang="en-US" sz="2300" b="0" dirty="0">
                <a:latin typeface="宋体" pitchFamily="2" charset="-122"/>
                <a:ea typeface="宋体" pitchFamily="2" charset="-122"/>
              </a:rPr>
              <a:t>等硬件描述语言描述，用户只需定义出整个应用系统，仿真通过后就可以将设计图交给半导体工厂制作芯片样品</a:t>
            </a:r>
            <a:endParaRPr lang="en-US" altLang="zh-CN" sz="2300" b="0" dirty="0">
              <a:latin typeface="宋体" pitchFamily="2" charset="-122"/>
              <a:ea typeface="宋体" pitchFamily="2" charset="-122"/>
            </a:endParaRPr>
          </a:p>
          <a:p>
            <a:pPr lvl="1"/>
            <a:r>
              <a:rPr lang="zh-CN" altLang="en-US" sz="2300" b="0" dirty="0">
                <a:latin typeface="宋体" pitchFamily="2" charset="-122"/>
                <a:ea typeface="宋体" pitchFamily="2" charset="-122"/>
              </a:rPr>
              <a:t>这样，整个嵌入式系统大部分都可以集成到一块芯片中去，应用系统的电路板将变得很简洁，这将有利于减小体积和功耗，提高系统的可靠性</a:t>
            </a:r>
          </a:p>
        </p:txBody>
      </p:sp>
      <p:sp>
        <p:nvSpPr>
          <p:cNvPr id="4" name="Date Placeholder 3"/>
          <p:cNvSpPr>
            <a:spLocks noGrp="1"/>
          </p:cNvSpPr>
          <p:nvPr>
            <p:ph type="dt" sz="half" idx="10"/>
          </p:nvPr>
        </p:nvSpPr>
        <p:spPr/>
        <p:txBody>
          <a:bodyPr/>
          <a:lstStyle/>
          <a:p>
            <a:pPr>
              <a:defRPr/>
            </a:pPr>
            <a:fld id="{CE448658-162B-4BA0-A20E-E0F8E3570784}"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33</a:t>
            </a:fld>
            <a:endParaRPr lang="en-US" altLang="zh-CN"/>
          </a:p>
        </p:txBody>
      </p:sp>
    </p:spTree>
    <p:extLst>
      <p:ext uri="{BB962C8B-B14F-4D97-AF65-F5344CB8AC3E}">
        <p14:creationId xmlns:p14="http://schemas.microsoft.com/office/powerpoint/2010/main" val="362058809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p>
        </p:txBody>
      </p:sp>
      <p:sp>
        <p:nvSpPr>
          <p:cNvPr id="3" name="Content Placeholder 2"/>
          <p:cNvSpPr>
            <a:spLocks noGrp="1"/>
          </p:cNvSpPr>
          <p:nvPr>
            <p:ph idx="1"/>
          </p:nvPr>
        </p:nvSpPr>
        <p:spPr/>
        <p:txBody>
          <a:bodyPr/>
          <a:lstStyle/>
          <a:p>
            <a:r>
              <a:rPr kumimoji="1" lang="en-US" altLang="zh-CN" sz="2300" b="0" dirty="0">
                <a:solidFill>
                  <a:schemeClr val="tx1"/>
                </a:solidFill>
                <a:latin typeface="宋体" pitchFamily="2" charset="-122"/>
                <a:ea typeface="宋体" pitchFamily="2" charset="-122"/>
              </a:rPr>
              <a:t>ARM </a:t>
            </a:r>
            <a:r>
              <a:rPr kumimoji="1" lang="zh-CN" altLang="en-US" sz="2300" b="0" dirty="0">
                <a:solidFill>
                  <a:schemeClr val="tx1"/>
                </a:solidFill>
                <a:latin typeface="宋体" pitchFamily="2" charset="-122"/>
                <a:ea typeface="宋体" pitchFamily="2" charset="-122"/>
              </a:rPr>
              <a:t>即</a:t>
            </a:r>
            <a:r>
              <a:rPr kumimoji="1" lang="en-US" altLang="zh-CN" sz="2300" b="0" dirty="0">
                <a:solidFill>
                  <a:schemeClr val="tx1"/>
                </a:solidFill>
                <a:latin typeface="宋体" pitchFamily="2" charset="-122"/>
                <a:ea typeface="宋体" pitchFamily="2" charset="-122"/>
              </a:rPr>
              <a:t>Advanced RISC Machines</a:t>
            </a:r>
            <a:r>
              <a:rPr kumimoji="1" lang="zh-CN" altLang="en-US" sz="2300" b="0" dirty="0">
                <a:solidFill>
                  <a:schemeClr val="tx1"/>
                </a:solidFill>
                <a:latin typeface="宋体" pitchFamily="2" charset="-122"/>
                <a:ea typeface="宋体" pitchFamily="2" charset="-122"/>
              </a:rPr>
              <a:t>的缩写，既可以认为是一个公司的名字，也可以认为是对一类微处理器的通称，还可以认为是一种技术的名字</a:t>
            </a:r>
            <a:endParaRPr kumimoji="1" lang="en-US" altLang="zh-CN" sz="2300" b="0" dirty="0">
              <a:solidFill>
                <a:schemeClr val="tx1"/>
              </a:solidFill>
              <a:latin typeface="宋体" pitchFamily="2" charset="-122"/>
              <a:ea typeface="宋体" pitchFamily="2" charset="-122"/>
            </a:endParaRPr>
          </a:p>
          <a:p>
            <a:r>
              <a:rPr kumimoji="1" lang="en-US" altLang="zh-CN" sz="2300" b="0" dirty="0">
                <a:solidFill>
                  <a:schemeClr val="tx1"/>
                </a:solidFill>
                <a:latin typeface="宋体" pitchFamily="2" charset="-122"/>
                <a:ea typeface="宋体" pitchFamily="2" charset="-122"/>
              </a:rPr>
              <a:t>1985</a:t>
            </a:r>
            <a:r>
              <a:rPr kumimoji="1" lang="zh-CN" altLang="en-US" sz="2300" b="0" dirty="0">
                <a:solidFill>
                  <a:schemeClr val="tx1"/>
                </a:solidFill>
                <a:latin typeface="宋体" pitchFamily="2" charset="-122"/>
                <a:ea typeface="宋体" pitchFamily="2" charset="-122"/>
              </a:rPr>
              <a:t>年</a:t>
            </a:r>
            <a:r>
              <a:rPr kumimoji="1" lang="en-US" altLang="zh-CN" sz="2300" b="0" dirty="0">
                <a:solidFill>
                  <a:schemeClr val="tx1"/>
                </a:solidFill>
                <a:latin typeface="宋体" pitchFamily="2" charset="-122"/>
                <a:ea typeface="宋体" pitchFamily="2" charset="-122"/>
              </a:rPr>
              <a:t>4</a:t>
            </a:r>
            <a:r>
              <a:rPr kumimoji="1" lang="zh-CN" altLang="en-US" sz="2300" b="0" dirty="0">
                <a:solidFill>
                  <a:schemeClr val="tx1"/>
                </a:solidFill>
                <a:latin typeface="宋体" pitchFamily="2" charset="-122"/>
                <a:ea typeface="宋体" pitchFamily="2" charset="-122"/>
              </a:rPr>
              <a:t>月</a:t>
            </a:r>
            <a:r>
              <a:rPr kumimoji="1" lang="en-US" altLang="zh-CN" sz="2300" b="0" dirty="0">
                <a:solidFill>
                  <a:schemeClr val="tx1"/>
                </a:solidFill>
                <a:latin typeface="宋体" pitchFamily="2" charset="-122"/>
                <a:ea typeface="宋体" pitchFamily="2" charset="-122"/>
              </a:rPr>
              <a:t>26</a:t>
            </a:r>
            <a:r>
              <a:rPr kumimoji="1" lang="zh-CN" altLang="en-US" sz="2300" b="0" dirty="0">
                <a:solidFill>
                  <a:schemeClr val="tx1"/>
                </a:solidFill>
                <a:latin typeface="宋体" pitchFamily="2" charset="-122"/>
                <a:ea typeface="宋体" pitchFamily="2" charset="-122"/>
              </a:rPr>
              <a:t>日，第一个</a:t>
            </a:r>
            <a:r>
              <a:rPr kumimoji="1" lang="en-US" altLang="zh-CN" sz="2300" b="0" dirty="0">
                <a:solidFill>
                  <a:schemeClr val="tx1"/>
                </a:solidFill>
                <a:latin typeface="宋体" pitchFamily="2" charset="-122"/>
                <a:ea typeface="宋体" pitchFamily="2" charset="-122"/>
              </a:rPr>
              <a:t>ARM</a:t>
            </a:r>
            <a:r>
              <a:rPr kumimoji="1" lang="zh-CN" altLang="en-US" sz="2300" b="0" dirty="0">
                <a:solidFill>
                  <a:schemeClr val="tx1"/>
                </a:solidFill>
                <a:latin typeface="宋体" pitchFamily="2" charset="-122"/>
                <a:ea typeface="宋体" pitchFamily="2" charset="-122"/>
              </a:rPr>
              <a:t>原型在英国剑桥的</a:t>
            </a:r>
            <a:r>
              <a:rPr kumimoji="1" lang="en-US" altLang="zh-CN" sz="2300" b="0" dirty="0">
                <a:solidFill>
                  <a:schemeClr val="tx1"/>
                </a:solidFill>
                <a:latin typeface="宋体" pitchFamily="2" charset="-122"/>
                <a:ea typeface="宋体" pitchFamily="2" charset="-122"/>
              </a:rPr>
              <a:t>Acorn</a:t>
            </a:r>
            <a:r>
              <a:rPr kumimoji="1" lang="zh-CN" altLang="en-US" sz="2300" b="0" dirty="0">
                <a:solidFill>
                  <a:schemeClr val="tx1"/>
                </a:solidFill>
                <a:latin typeface="宋体" pitchFamily="2" charset="-122"/>
                <a:ea typeface="宋体" pitchFamily="2" charset="-122"/>
              </a:rPr>
              <a:t>计算机有限公司诞生，由美国加州</a:t>
            </a:r>
            <a:r>
              <a:rPr kumimoji="1" lang="en-US" altLang="zh-CN" sz="2300" b="0" dirty="0">
                <a:solidFill>
                  <a:schemeClr val="tx1"/>
                </a:solidFill>
                <a:latin typeface="宋体" pitchFamily="2" charset="-122"/>
                <a:ea typeface="宋体" pitchFamily="2" charset="-122"/>
              </a:rPr>
              <a:t>San Jose VLSI</a:t>
            </a:r>
            <a:r>
              <a:rPr kumimoji="1" lang="zh-CN" altLang="en-US" sz="2300" b="0" dirty="0">
                <a:solidFill>
                  <a:schemeClr val="tx1"/>
                </a:solidFill>
                <a:latin typeface="宋体" pitchFamily="2" charset="-122"/>
                <a:ea typeface="宋体" pitchFamily="2" charset="-122"/>
              </a:rPr>
              <a:t>技术公司制造。</a:t>
            </a:r>
            <a:r>
              <a:rPr kumimoji="1" lang="en-US" altLang="zh-CN" sz="2300" b="0" dirty="0">
                <a:solidFill>
                  <a:schemeClr val="tx1"/>
                </a:solidFill>
                <a:latin typeface="宋体" pitchFamily="2" charset="-122"/>
                <a:ea typeface="宋体" pitchFamily="2" charset="-122"/>
              </a:rPr>
              <a:t>20</a:t>
            </a:r>
            <a:r>
              <a:rPr kumimoji="1" lang="zh-CN" altLang="en-US" sz="2300" b="0" dirty="0">
                <a:solidFill>
                  <a:schemeClr val="tx1"/>
                </a:solidFill>
                <a:latin typeface="宋体" pitchFamily="2" charset="-122"/>
                <a:ea typeface="宋体" pitchFamily="2" charset="-122"/>
              </a:rPr>
              <a:t>世纪</a:t>
            </a:r>
            <a:r>
              <a:rPr kumimoji="1" lang="en-US" altLang="zh-CN" sz="2300" b="0" dirty="0">
                <a:solidFill>
                  <a:schemeClr val="tx1"/>
                </a:solidFill>
                <a:latin typeface="宋体" pitchFamily="2" charset="-122"/>
                <a:ea typeface="宋体" pitchFamily="2" charset="-122"/>
              </a:rPr>
              <a:t>80</a:t>
            </a:r>
            <a:r>
              <a:rPr kumimoji="1" lang="zh-CN" altLang="en-US" sz="2300" b="0" dirty="0">
                <a:solidFill>
                  <a:schemeClr val="tx1"/>
                </a:solidFill>
                <a:latin typeface="宋体" pitchFamily="2" charset="-122"/>
                <a:ea typeface="宋体" pitchFamily="2" charset="-122"/>
              </a:rPr>
              <a:t>年代后期，</a:t>
            </a:r>
            <a:r>
              <a:rPr kumimoji="1" lang="en-US" altLang="zh-CN" sz="2300" b="0" dirty="0">
                <a:solidFill>
                  <a:schemeClr val="tx1"/>
                </a:solidFill>
                <a:latin typeface="宋体" pitchFamily="2" charset="-122"/>
                <a:ea typeface="宋体" pitchFamily="2" charset="-122"/>
              </a:rPr>
              <a:t>ARM</a:t>
            </a:r>
            <a:r>
              <a:rPr kumimoji="1" lang="zh-CN" altLang="en-US" sz="2300" b="0" dirty="0">
                <a:solidFill>
                  <a:schemeClr val="tx1"/>
                </a:solidFill>
                <a:latin typeface="宋体" pitchFamily="2" charset="-122"/>
                <a:ea typeface="宋体" pitchFamily="2" charset="-122"/>
              </a:rPr>
              <a:t>很快开 发出</a:t>
            </a:r>
            <a:r>
              <a:rPr kumimoji="1" lang="en-US" altLang="zh-CN" sz="2300" b="0" dirty="0">
                <a:solidFill>
                  <a:schemeClr val="tx1"/>
                </a:solidFill>
                <a:latin typeface="宋体" pitchFamily="2" charset="-122"/>
                <a:ea typeface="宋体" pitchFamily="2" charset="-122"/>
              </a:rPr>
              <a:t>Acorn</a:t>
            </a:r>
            <a:r>
              <a:rPr kumimoji="1" lang="zh-CN" altLang="en-US" sz="2300" b="0" dirty="0">
                <a:solidFill>
                  <a:schemeClr val="tx1"/>
                </a:solidFill>
                <a:latin typeface="宋体" pitchFamily="2" charset="-122"/>
                <a:ea typeface="宋体" pitchFamily="2" charset="-122"/>
              </a:rPr>
              <a:t>的台式机产品，形成英国的计算机教育基础</a:t>
            </a:r>
          </a:p>
          <a:p>
            <a:r>
              <a:rPr kumimoji="1" lang="en-US" altLang="zh-CN" sz="2300" b="0" dirty="0">
                <a:solidFill>
                  <a:schemeClr val="tx1"/>
                </a:solidFill>
                <a:latin typeface="宋体" pitchFamily="2" charset="-122"/>
                <a:ea typeface="宋体" pitchFamily="2" charset="-122"/>
              </a:rPr>
              <a:t>1990</a:t>
            </a:r>
            <a:r>
              <a:rPr kumimoji="1" lang="zh-CN" altLang="en-US" sz="2300" b="0" dirty="0">
                <a:solidFill>
                  <a:schemeClr val="tx1"/>
                </a:solidFill>
                <a:latin typeface="宋体" pitchFamily="2" charset="-122"/>
                <a:ea typeface="宋体" pitchFamily="2" charset="-122"/>
              </a:rPr>
              <a:t>年成立了</a:t>
            </a:r>
            <a:r>
              <a:rPr kumimoji="1" lang="en-US" altLang="zh-CN" sz="2300" b="0" dirty="0">
                <a:solidFill>
                  <a:schemeClr val="tx1"/>
                </a:solidFill>
                <a:latin typeface="宋体" pitchFamily="2" charset="-122"/>
                <a:ea typeface="宋体" pitchFamily="2" charset="-122"/>
              </a:rPr>
              <a:t>Advanced RISC Machines Limited</a:t>
            </a:r>
            <a:r>
              <a:rPr kumimoji="1" lang="zh-CN" altLang="en-US" sz="2300" b="0" dirty="0">
                <a:solidFill>
                  <a:schemeClr val="tx1"/>
                </a:solidFill>
                <a:latin typeface="宋体" pitchFamily="2" charset="-122"/>
                <a:ea typeface="宋体" pitchFamily="2" charset="-122"/>
              </a:rPr>
              <a:t>（后来简称为</a:t>
            </a:r>
            <a:r>
              <a:rPr kumimoji="1" lang="en-US" altLang="zh-CN" sz="2300" b="0" dirty="0">
                <a:solidFill>
                  <a:schemeClr val="tx1"/>
                </a:solidFill>
                <a:latin typeface="宋体" pitchFamily="2" charset="-122"/>
                <a:ea typeface="宋体" pitchFamily="2" charset="-122"/>
              </a:rPr>
              <a:t>ARM Limited</a:t>
            </a:r>
            <a:r>
              <a:rPr kumimoji="1" lang="zh-CN" altLang="en-US" sz="2300" b="0" dirty="0">
                <a:solidFill>
                  <a:schemeClr val="tx1"/>
                </a:solidFill>
                <a:latin typeface="宋体" pitchFamily="2" charset="-122"/>
                <a:ea typeface="宋体" pitchFamily="2" charset="-122"/>
              </a:rPr>
              <a:t>，</a:t>
            </a:r>
            <a:r>
              <a:rPr kumimoji="1" lang="en-US" altLang="zh-CN" sz="2300" b="0" dirty="0">
                <a:solidFill>
                  <a:schemeClr val="tx1"/>
                </a:solidFill>
                <a:latin typeface="宋体" pitchFamily="2" charset="-122"/>
                <a:ea typeface="宋体" pitchFamily="2" charset="-122"/>
              </a:rPr>
              <a:t>ARM</a:t>
            </a:r>
            <a:r>
              <a:rPr kumimoji="1" lang="zh-CN" altLang="en-US" sz="2300" b="0" dirty="0">
                <a:solidFill>
                  <a:schemeClr val="tx1"/>
                </a:solidFill>
                <a:latin typeface="宋体" pitchFamily="2" charset="-122"/>
                <a:ea typeface="宋体" pitchFamily="2" charset="-122"/>
              </a:rPr>
              <a:t>公司）。</a:t>
            </a:r>
            <a:r>
              <a:rPr kumimoji="1" lang="en-US" altLang="zh-CN" sz="2300" b="0" dirty="0">
                <a:solidFill>
                  <a:srgbClr val="FF0000"/>
                </a:solidFill>
                <a:latin typeface="宋体" pitchFamily="2" charset="-122"/>
                <a:ea typeface="宋体" pitchFamily="2" charset="-122"/>
              </a:rPr>
              <a:t>ARM</a:t>
            </a:r>
            <a:r>
              <a:rPr kumimoji="1" lang="zh-CN" altLang="en-US" sz="2300" b="0" dirty="0">
                <a:solidFill>
                  <a:srgbClr val="FF0000"/>
                </a:solidFill>
                <a:latin typeface="宋体" pitchFamily="2" charset="-122"/>
                <a:ea typeface="宋体" pitchFamily="2" charset="-122"/>
              </a:rPr>
              <a:t>公司既不生产芯片也不销售芯片，它只出售芯片技术授权</a:t>
            </a:r>
            <a:endParaRPr kumimoji="1" lang="en-US" altLang="zh-CN" sz="2300" b="0" dirty="0">
              <a:solidFill>
                <a:srgbClr val="FF0000"/>
              </a:solidFill>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7C59FAF0-868B-45B1-B305-A4ED8ABF4FA4}"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34</a:t>
            </a:fld>
            <a:endParaRPr lang="en-US" altLang="zh-CN"/>
          </a:p>
        </p:txBody>
      </p:sp>
    </p:spTree>
    <p:extLst>
      <p:ext uri="{BB962C8B-B14F-4D97-AF65-F5344CB8AC3E}">
        <p14:creationId xmlns:p14="http://schemas.microsoft.com/office/powerpoint/2010/main" val="147746480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200" b="0" dirty="0">
                <a:latin typeface="宋体" pitchFamily="2" charset="-122"/>
                <a:ea typeface="宋体" pitchFamily="2" charset="-122"/>
              </a:rPr>
              <a:t>采用</a:t>
            </a:r>
            <a:r>
              <a:rPr lang="en-US" altLang="zh-CN" sz="2200" b="0" dirty="0">
                <a:latin typeface="宋体" pitchFamily="2" charset="-122"/>
                <a:ea typeface="宋体" pitchFamily="2" charset="-122"/>
              </a:rPr>
              <a:t>ARM</a:t>
            </a:r>
            <a:r>
              <a:rPr lang="zh-CN" altLang="en-US" sz="2200" b="0" dirty="0">
                <a:latin typeface="宋体" pitchFamily="2" charset="-122"/>
                <a:ea typeface="宋体" pitchFamily="2" charset="-122"/>
              </a:rPr>
              <a:t>技术知识产权（</a:t>
            </a:r>
            <a:r>
              <a:rPr lang="en-US" altLang="zh-CN" sz="2200" b="0" dirty="0">
                <a:latin typeface="宋体" pitchFamily="2" charset="-122"/>
                <a:ea typeface="宋体" pitchFamily="2" charset="-122"/>
              </a:rPr>
              <a:t>IP: Intellectual Property</a:t>
            </a:r>
            <a:r>
              <a:rPr lang="zh-CN" altLang="en-US" sz="2200" b="0" dirty="0">
                <a:latin typeface="宋体" pitchFamily="2" charset="-122"/>
                <a:ea typeface="宋体" pitchFamily="2" charset="-122"/>
              </a:rPr>
              <a:t>）核的微处理器，即通常所说的</a:t>
            </a:r>
            <a:r>
              <a:rPr lang="en-US" altLang="zh-CN" sz="2200" b="0" dirty="0">
                <a:latin typeface="宋体" pitchFamily="2" charset="-122"/>
                <a:ea typeface="宋体" pitchFamily="2" charset="-122"/>
              </a:rPr>
              <a:t>ARM</a:t>
            </a:r>
            <a:r>
              <a:rPr lang="zh-CN" altLang="en-US" sz="2200" b="0" dirty="0">
                <a:latin typeface="宋体" pitchFamily="2" charset="-122"/>
                <a:ea typeface="宋体" pitchFamily="2" charset="-122"/>
              </a:rPr>
              <a:t>嵌入式微处理器，已广泛应用于如下领域：</a:t>
            </a:r>
          </a:p>
          <a:p>
            <a:pPr lvl="1"/>
            <a:r>
              <a:rPr lang="zh-CN" altLang="en-US" sz="2000" dirty="0">
                <a:latin typeface="宋体" pitchFamily="2" charset="-122"/>
                <a:ea typeface="宋体" pitchFamily="2" charset="-122"/>
              </a:rPr>
              <a:t>工业控制</a:t>
            </a:r>
            <a:r>
              <a:rPr lang="zh-CN" altLang="en-US" sz="2000" b="0" dirty="0">
                <a:latin typeface="宋体" pitchFamily="2" charset="-122"/>
                <a:ea typeface="宋体" pitchFamily="2" charset="-122"/>
              </a:rPr>
              <a:t>：作为</a:t>
            </a:r>
            <a:r>
              <a:rPr lang="en-US" altLang="zh-CN" sz="2000" b="0" dirty="0">
                <a:latin typeface="宋体" pitchFamily="2" charset="-122"/>
                <a:ea typeface="宋体" pitchFamily="2" charset="-122"/>
              </a:rPr>
              <a:t>32</a:t>
            </a:r>
            <a:r>
              <a:rPr lang="zh-CN" altLang="en-US" sz="2000" b="0" dirty="0">
                <a:latin typeface="宋体" pitchFamily="2" charset="-122"/>
                <a:ea typeface="宋体" pitchFamily="2" charset="-122"/>
              </a:rPr>
              <a:t>位的</a:t>
            </a:r>
            <a:r>
              <a:rPr lang="en-US" altLang="zh-CN" sz="2000" b="0" dirty="0">
                <a:latin typeface="宋体" pitchFamily="2" charset="-122"/>
                <a:ea typeface="宋体" pitchFamily="2" charset="-122"/>
              </a:rPr>
              <a:t>RISC</a:t>
            </a:r>
            <a:r>
              <a:rPr lang="zh-CN" altLang="en-US" sz="2000" b="0" dirty="0">
                <a:latin typeface="宋体" pitchFamily="2" charset="-122"/>
                <a:ea typeface="宋体" pitchFamily="2" charset="-122"/>
              </a:rPr>
              <a:t>架构，基于</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核的微控制器芯片不但占据了高端微控制器市场的大部分市场份额，同时也逐渐向低端微控制器应用领域扩展，</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微控制器的低功耗、高性价比，向传统的</a:t>
            </a:r>
            <a:r>
              <a:rPr lang="en-US" altLang="zh-CN" sz="2000" b="0" dirty="0">
                <a:latin typeface="宋体" pitchFamily="2" charset="-122"/>
                <a:ea typeface="宋体" pitchFamily="2" charset="-122"/>
              </a:rPr>
              <a:t>8</a:t>
            </a:r>
            <a:r>
              <a:rPr lang="zh-CN" altLang="en-US" sz="2000" b="0" dirty="0">
                <a:latin typeface="宋体" pitchFamily="2" charset="-122"/>
                <a:ea typeface="宋体" pitchFamily="2" charset="-122"/>
              </a:rPr>
              <a:t>位</a:t>
            </a:r>
            <a:r>
              <a:rPr lang="en-US" altLang="zh-CN" sz="2000" b="0" dirty="0">
                <a:latin typeface="宋体" pitchFamily="2" charset="-122"/>
                <a:ea typeface="宋体" pitchFamily="2" charset="-122"/>
              </a:rPr>
              <a:t>/16</a:t>
            </a:r>
            <a:r>
              <a:rPr lang="zh-CN" altLang="en-US" sz="2000" b="0" dirty="0">
                <a:latin typeface="宋体" pitchFamily="2" charset="-122"/>
                <a:ea typeface="宋体" pitchFamily="2" charset="-122"/>
              </a:rPr>
              <a:t>位微控制器提出了挑战</a:t>
            </a:r>
          </a:p>
          <a:p>
            <a:pPr lvl="1"/>
            <a:r>
              <a:rPr lang="zh-CN" altLang="en-US" sz="2000" dirty="0">
                <a:latin typeface="宋体" pitchFamily="2" charset="-122"/>
                <a:ea typeface="宋体" pitchFamily="2" charset="-122"/>
              </a:rPr>
              <a:t>无线通讯</a:t>
            </a:r>
            <a:r>
              <a:rPr lang="zh-CN" altLang="en-US" sz="2000" b="0" dirty="0">
                <a:latin typeface="宋体" pitchFamily="2" charset="-122"/>
                <a:ea typeface="宋体" pitchFamily="2" charset="-122"/>
              </a:rPr>
              <a:t>：目前已有超过</a:t>
            </a:r>
            <a:r>
              <a:rPr lang="en-US" altLang="zh-CN" sz="2000" b="0" dirty="0">
                <a:latin typeface="宋体" pitchFamily="2" charset="-122"/>
                <a:ea typeface="宋体" pitchFamily="2" charset="-122"/>
              </a:rPr>
              <a:t>85%</a:t>
            </a:r>
            <a:r>
              <a:rPr lang="zh-CN" altLang="en-US" sz="2000" b="0" dirty="0">
                <a:latin typeface="宋体" pitchFamily="2" charset="-122"/>
                <a:ea typeface="宋体" pitchFamily="2" charset="-122"/>
              </a:rPr>
              <a:t>的无线通讯设备采用了</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以其高性能和低成本，在该领域的地位日益巩固。</a:t>
            </a:r>
          </a:p>
          <a:p>
            <a:pPr lvl="1"/>
            <a:r>
              <a:rPr lang="zh-CN" altLang="en-US" sz="2000" dirty="0">
                <a:latin typeface="宋体" pitchFamily="2" charset="-122"/>
                <a:ea typeface="宋体" pitchFamily="2" charset="-122"/>
              </a:rPr>
              <a:t>网络系统</a:t>
            </a:r>
            <a:r>
              <a:rPr lang="zh-CN" altLang="en-US" sz="2000" b="0" dirty="0">
                <a:latin typeface="宋体" pitchFamily="2" charset="-122"/>
                <a:ea typeface="宋体" pitchFamily="2" charset="-122"/>
              </a:rPr>
              <a:t>：采用</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技术的</a:t>
            </a:r>
            <a:r>
              <a:rPr lang="en-US" altLang="zh-CN" sz="2000" b="0" dirty="0">
                <a:latin typeface="宋体" pitchFamily="2" charset="-122"/>
                <a:ea typeface="宋体" pitchFamily="2" charset="-122"/>
              </a:rPr>
              <a:t>ADSL(Asymmetric digital subscriber line )</a:t>
            </a:r>
            <a:r>
              <a:rPr lang="zh-CN" altLang="en-US" sz="2000" b="0" dirty="0">
                <a:latin typeface="宋体" pitchFamily="2" charset="-122"/>
                <a:ea typeface="宋体" pitchFamily="2" charset="-122"/>
              </a:rPr>
              <a:t>芯片正逐步获得竞争优势。</a:t>
            </a:r>
            <a:endParaRPr lang="en-US" altLang="zh-CN" sz="2000" b="0" dirty="0">
              <a:latin typeface="宋体" pitchFamily="2" charset="-122"/>
              <a:ea typeface="宋体" pitchFamily="2" charset="-122"/>
            </a:endParaRPr>
          </a:p>
          <a:p>
            <a:pPr lvl="1"/>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在</a:t>
            </a:r>
            <a:r>
              <a:rPr lang="zh-CN" altLang="en-US" sz="2000" dirty="0">
                <a:latin typeface="宋体" pitchFamily="2" charset="-122"/>
                <a:ea typeface="宋体" pitchFamily="2" charset="-122"/>
              </a:rPr>
              <a:t>语音及视频处理</a:t>
            </a:r>
            <a:r>
              <a:rPr lang="zh-CN" altLang="en-US" sz="2000" b="0" dirty="0">
                <a:latin typeface="宋体" pitchFamily="2" charset="-122"/>
                <a:ea typeface="宋体" pitchFamily="2" charset="-122"/>
              </a:rPr>
              <a:t>上进行了优化，对</a:t>
            </a:r>
            <a:r>
              <a:rPr lang="en-US" altLang="zh-CN" sz="2000" b="0" dirty="0">
                <a:latin typeface="宋体" pitchFamily="2" charset="-122"/>
                <a:ea typeface="宋体" pitchFamily="2" charset="-122"/>
              </a:rPr>
              <a:t>DSP</a:t>
            </a:r>
            <a:r>
              <a:rPr lang="zh-CN" altLang="en-US" sz="2000" b="0" dirty="0">
                <a:latin typeface="宋体" pitchFamily="2" charset="-122"/>
                <a:ea typeface="宋体" pitchFamily="2" charset="-122"/>
              </a:rPr>
              <a:t>的应用领域提出了挑战消费类电子产品：</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技术在目前流行的数字音频播放器、数字机顶盒和游戏机中得到广泛采用。</a:t>
            </a:r>
          </a:p>
          <a:p>
            <a:pPr lvl="1"/>
            <a:r>
              <a:rPr lang="zh-CN" altLang="en-US" sz="2000" dirty="0">
                <a:latin typeface="宋体" pitchFamily="2" charset="-122"/>
                <a:ea typeface="宋体" pitchFamily="2" charset="-122"/>
              </a:rPr>
              <a:t>成像和安全产品</a:t>
            </a:r>
            <a:r>
              <a:rPr lang="zh-CN" altLang="en-US" sz="2000" b="0" dirty="0">
                <a:latin typeface="宋体" pitchFamily="2" charset="-122"/>
                <a:ea typeface="宋体" pitchFamily="2" charset="-122"/>
              </a:rPr>
              <a:t>：现在流行的数码相机和打印机中绝大部分采用</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技术。手机中的</a:t>
            </a:r>
            <a:r>
              <a:rPr lang="en-US" altLang="zh-CN" sz="2000" b="0" dirty="0">
                <a:latin typeface="宋体" pitchFamily="2" charset="-122"/>
                <a:ea typeface="宋体" pitchFamily="2" charset="-122"/>
              </a:rPr>
              <a:t>32</a:t>
            </a:r>
            <a:r>
              <a:rPr lang="zh-CN" altLang="en-US" sz="2000" b="0" dirty="0">
                <a:latin typeface="宋体" pitchFamily="2" charset="-122"/>
                <a:ea typeface="宋体" pitchFamily="2" charset="-122"/>
              </a:rPr>
              <a:t>位</a:t>
            </a:r>
            <a:r>
              <a:rPr lang="en-US" altLang="zh-CN" sz="2000" b="0" dirty="0">
                <a:latin typeface="宋体" pitchFamily="2" charset="-122"/>
                <a:ea typeface="宋体" pitchFamily="2" charset="-122"/>
              </a:rPr>
              <a:t>SIM</a:t>
            </a:r>
            <a:r>
              <a:rPr lang="zh-CN" altLang="en-US" sz="2000" b="0" dirty="0">
                <a:latin typeface="宋体" pitchFamily="2" charset="-122"/>
                <a:ea typeface="宋体" pitchFamily="2" charset="-122"/>
              </a:rPr>
              <a:t>智能卡也采用了</a:t>
            </a:r>
            <a:r>
              <a:rPr lang="en-US" altLang="zh-CN" sz="2000" b="0" dirty="0">
                <a:latin typeface="宋体" pitchFamily="2" charset="-122"/>
                <a:ea typeface="宋体" pitchFamily="2" charset="-122"/>
              </a:rPr>
              <a:t>ARM</a:t>
            </a:r>
            <a:r>
              <a:rPr lang="zh-CN" altLang="en-US" sz="2000" b="0" dirty="0">
                <a:latin typeface="宋体" pitchFamily="2" charset="-122"/>
                <a:ea typeface="宋体" pitchFamily="2" charset="-122"/>
              </a:rPr>
              <a:t>技术</a:t>
            </a:r>
          </a:p>
        </p:txBody>
      </p:sp>
      <p:sp>
        <p:nvSpPr>
          <p:cNvPr id="4" name="Date Placeholder 3"/>
          <p:cNvSpPr>
            <a:spLocks noGrp="1"/>
          </p:cNvSpPr>
          <p:nvPr>
            <p:ph type="dt" sz="half" idx="10"/>
          </p:nvPr>
        </p:nvSpPr>
        <p:spPr/>
        <p:txBody>
          <a:bodyPr/>
          <a:lstStyle/>
          <a:p>
            <a:pPr>
              <a:defRPr/>
            </a:pPr>
            <a:fld id="{B60D35CC-5E05-4527-9ACC-37BDECABE470}"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35</a:t>
            </a:fld>
            <a:endParaRPr lang="en-US" altLang="zh-CN"/>
          </a:p>
        </p:txBody>
      </p:sp>
    </p:spTree>
    <p:extLst>
      <p:ext uri="{BB962C8B-B14F-4D97-AF65-F5344CB8AC3E}">
        <p14:creationId xmlns:p14="http://schemas.microsoft.com/office/powerpoint/2010/main" val="170860695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b="0" dirty="0">
                <a:latin typeface="宋体" pitchFamily="2" charset="-122"/>
                <a:ea typeface="宋体" pitchFamily="2" charset="-122"/>
              </a:rPr>
              <a:t>特点</a:t>
            </a:r>
          </a:p>
          <a:p>
            <a:pPr lvl="1"/>
            <a:r>
              <a:rPr lang="zh-CN" altLang="en-US" b="0" dirty="0">
                <a:latin typeface="宋体" pitchFamily="2" charset="-122"/>
                <a:ea typeface="宋体" pitchFamily="2" charset="-122"/>
              </a:rPr>
              <a:t>体积小，低功耗，低成本，高性能；</a:t>
            </a:r>
          </a:p>
          <a:p>
            <a:pPr lvl="1"/>
            <a:r>
              <a:rPr lang="zh-CN" altLang="en-US" b="0" dirty="0">
                <a:latin typeface="宋体" pitchFamily="2" charset="-122"/>
                <a:ea typeface="宋体" pitchFamily="2" charset="-122"/>
              </a:rPr>
              <a:t>支持</a:t>
            </a:r>
            <a:r>
              <a:rPr lang="en-US" altLang="zh-CN" b="0" dirty="0">
                <a:latin typeface="宋体" pitchFamily="2" charset="-122"/>
                <a:ea typeface="宋体" pitchFamily="2" charset="-122"/>
              </a:rPr>
              <a:t>Thumb</a:t>
            </a:r>
            <a:r>
              <a:rPr lang="zh-CN" altLang="en-US" b="0" dirty="0">
                <a:latin typeface="宋体" pitchFamily="2" charset="-122"/>
                <a:ea typeface="宋体" pitchFamily="2" charset="-122"/>
              </a:rPr>
              <a:t>（</a:t>
            </a:r>
            <a:r>
              <a:rPr lang="en-US" altLang="zh-CN" b="0" dirty="0">
                <a:latin typeface="宋体" pitchFamily="2" charset="-122"/>
                <a:ea typeface="宋体" pitchFamily="2" charset="-122"/>
              </a:rPr>
              <a:t>16</a:t>
            </a:r>
            <a:r>
              <a:rPr lang="zh-CN" altLang="en-US" b="0" dirty="0">
                <a:latin typeface="宋体" pitchFamily="2" charset="-122"/>
                <a:ea typeface="宋体" pitchFamily="2" charset="-122"/>
              </a:rPr>
              <a:t>位）</a:t>
            </a:r>
            <a:r>
              <a:rPr lang="en-US" altLang="zh-CN" b="0" dirty="0">
                <a:latin typeface="宋体" pitchFamily="2" charset="-122"/>
                <a:ea typeface="宋体" pitchFamily="2" charset="-122"/>
              </a:rPr>
              <a:t>/ARM</a:t>
            </a:r>
            <a:r>
              <a:rPr lang="zh-CN" altLang="en-US" b="0" dirty="0">
                <a:latin typeface="宋体" pitchFamily="2" charset="-122"/>
                <a:ea typeface="宋体" pitchFamily="2" charset="-122"/>
              </a:rPr>
              <a:t>（</a:t>
            </a:r>
            <a:r>
              <a:rPr lang="en-US" altLang="zh-CN" b="0" dirty="0">
                <a:latin typeface="宋体" pitchFamily="2" charset="-122"/>
                <a:ea typeface="宋体" pitchFamily="2" charset="-122"/>
              </a:rPr>
              <a:t>32</a:t>
            </a:r>
            <a:r>
              <a:rPr lang="zh-CN" altLang="en-US" b="0" dirty="0">
                <a:latin typeface="宋体" pitchFamily="2" charset="-122"/>
                <a:ea typeface="宋体" pitchFamily="2" charset="-122"/>
              </a:rPr>
              <a:t>位）双指令集，兼容</a:t>
            </a:r>
            <a:r>
              <a:rPr lang="en-US" altLang="zh-CN" b="0" dirty="0">
                <a:latin typeface="宋体" pitchFamily="2" charset="-122"/>
                <a:ea typeface="宋体" pitchFamily="2" charset="-122"/>
              </a:rPr>
              <a:t>8</a:t>
            </a:r>
            <a:r>
              <a:rPr lang="zh-CN" altLang="en-US" b="0" dirty="0">
                <a:latin typeface="宋体" pitchFamily="2" charset="-122"/>
                <a:ea typeface="宋体" pitchFamily="2" charset="-122"/>
              </a:rPr>
              <a:t>位</a:t>
            </a:r>
            <a:r>
              <a:rPr lang="en-US" altLang="zh-CN" b="0" dirty="0">
                <a:latin typeface="宋体" pitchFamily="2" charset="-122"/>
                <a:ea typeface="宋体" pitchFamily="2" charset="-122"/>
              </a:rPr>
              <a:t>/16</a:t>
            </a:r>
            <a:r>
              <a:rPr lang="zh-CN" altLang="en-US" b="0" dirty="0">
                <a:latin typeface="宋体" pitchFamily="2" charset="-122"/>
                <a:ea typeface="宋体" pitchFamily="2" charset="-122"/>
              </a:rPr>
              <a:t>位器件；</a:t>
            </a:r>
          </a:p>
          <a:p>
            <a:pPr lvl="1"/>
            <a:r>
              <a:rPr lang="zh-CN" altLang="en-US" b="0" dirty="0">
                <a:latin typeface="宋体" pitchFamily="2" charset="-122"/>
                <a:ea typeface="宋体" pitchFamily="2" charset="-122"/>
              </a:rPr>
              <a:t>使用</a:t>
            </a:r>
            <a:r>
              <a:rPr lang="zh-CN" altLang="en-US" b="0" dirty="0">
                <a:solidFill>
                  <a:srgbClr val="FF0000"/>
                </a:solidFill>
                <a:latin typeface="宋体" pitchFamily="2" charset="-122"/>
                <a:ea typeface="宋体" pitchFamily="2" charset="-122"/>
              </a:rPr>
              <a:t>单周期</a:t>
            </a:r>
            <a:r>
              <a:rPr lang="zh-CN" altLang="en-US" b="0" dirty="0">
                <a:latin typeface="宋体" pitchFamily="2" charset="-122"/>
                <a:ea typeface="宋体" pitchFamily="2" charset="-122"/>
              </a:rPr>
              <a:t>指令，指令简洁、规整；</a:t>
            </a:r>
          </a:p>
          <a:p>
            <a:pPr lvl="1"/>
            <a:r>
              <a:rPr lang="zh-CN" altLang="en-US" b="0" dirty="0">
                <a:solidFill>
                  <a:srgbClr val="FF0000"/>
                </a:solidFill>
                <a:latin typeface="宋体" pitchFamily="2" charset="-122"/>
                <a:ea typeface="宋体" pitchFamily="2" charset="-122"/>
              </a:rPr>
              <a:t>大量使用寄存器</a:t>
            </a:r>
            <a:r>
              <a:rPr lang="zh-CN" altLang="en-US" b="0" dirty="0">
                <a:latin typeface="宋体" pitchFamily="2" charset="-122"/>
                <a:ea typeface="宋体" pitchFamily="2" charset="-122"/>
              </a:rPr>
              <a:t>，大多数数据操作都在寄存器中完成，只有加载</a:t>
            </a:r>
            <a:r>
              <a:rPr lang="en-US" altLang="zh-CN" b="0" dirty="0">
                <a:latin typeface="宋体" pitchFamily="2" charset="-122"/>
                <a:ea typeface="宋体" pitchFamily="2" charset="-122"/>
              </a:rPr>
              <a:t>/</a:t>
            </a:r>
            <a:r>
              <a:rPr lang="zh-CN" altLang="en-US" b="0" dirty="0">
                <a:latin typeface="宋体" pitchFamily="2" charset="-122"/>
                <a:ea typeface="宋体" pitchFamily="2" charset="-122"/>
              </a:rPr>
              <a:t>存储指令可以访问存储器，以提高指令的执行效率；</a:t>
            </a:r>
          </a:p>
          <a:p>
            <a:pPr lvl="1"/>
            <a:r>
              <a:rPr lang="zh-CN" altLang="en-US" b="0" dirty="0">
                <a:latin typeface="宋体" pitchFamily="2" charset="-122"/>
                <a:ea typeface="宋体" pitchFamily="2" charset="-122"/>
              </a:rPr>
              <a:t>寻址方式简单灵活，执行效率高；</a:t>
            </a:r>
          </a:p>
          <a:p>
            <a:pPr lvl="1"/>
            <a:r>
              <a:rPr lang="zh-CN" altLang="en-US" b="0" dirty="0">
                <a:solidFill>
                  <a:srgbClr val="FF0000"/>
                </a:solidFill>
                <a:latin typeface="宋体" pitchFamily="2" charset="-122"/>
                <a:ea typeface="宋体" pitchFamily="2" charset="-122"/>
              </a:rPr>
              <a:t>固定长度的指令格式</a:t>
            </a:r>
          </a:p>
        </p:txBody>
      </p:sp>
      <p:sp>
        <p:nvSpPr>
          <p:cNvPr id="4" name="Date Placeholder 3"/>
          <p:cNvSpPr>
            <a:spLocks noGrp="1"/>
          </p:cNvSpPr>
          <p:nvPr>
            <p:ph type="dt" sz="half" idx="10"/>
          </p:nvPr>
        </p:nvSpPr>
        <p:spPr/>
        <p:txBody>
          <a:bodyPr/>
          <a:lstStyle/>
          <a:p>
            <a:pPr>
              <a:defRPr/>
            </a:pPr>
            <a:fld id="{561C4D0F-7EE2-4454-ACE6-A3D6C6F346B9}"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36</a:t>
            </a:fld>
            <a:endParaRPr lang="en-US" altLang="zh-CN"/>
          </a:p>
        </p:txBody>
      </p:sp>
    </p:spTree>
    <p:extLst>
      <p:ext uri="{BB962C8B-B14F-4D97-AF65-F5344CB8AC3E}">
        <p14:creationId xmlns:p14="http://schemas.microsoft.com/office/powerpoint/2010/main" val="418395188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800" b="0" dirty="0">
                <a:latin typeface="宋体" pitchFamily="2" charset="-122"/>
                <a:ea typeface="宋体" pitchFamily="2" charset="-122"/>
              </a:rPr>
              <a:t>有</a:t>
            </a:r>
            <a:r>
              <a:rPr lang="en-US" altLang="zh-CN" sz="2800" b="0" dirty="0">
                <a:latin typeface="宋体" pitchFamily="2" charset="-122"/>
                <a:ea typeface="宋体" pitchFamily="2" charset="-122"/>
              </a:rPr>
              <a:t>ARM7</a:t>
            </a:r>
            <a:r>
              <a:rPr lang="zh-CN" altLang="en-US" sz="2800" b="0" dirty="0">
                <a:latin typeface="宋体" pitchFamily="2" charset="-122"/>
                <a:ea typeface="宋体" pitchFamily="2" charset="-122"/>
              </a:rPr>
              <a:t>、</a:t>
            </a:r>
            <a:r>
              <a:rPr lang="en-US" altLang="zh-CN" sz="2800" b="0" dirty="0">
                <a:latin typeface="宋体" pitchFamily="2" charset="-122"/>
                <a:ea typeface="宋体" pitchFamily="2" charset="-122"/>
              </a:rPr>
              <a:t>ARM9</a:t>
            </a:r>
            <a:r>
              <a:rPr lang="zh-CN" altLang="en-US" sz="2800" b="0" dirty="0">
                <a:latin typeface="宋体" pitchFamily="2" charset="-122"/>
                <a:ea typeface="宋体" pitchFamily="2" charset="-122"/>
              </a:rPr>
              <a:t>、</a:t>
            </a:r>
            <a:r>
              <a:rPr lang="en-US" altLang="zh-CN" sz="2800" b="0" dirty="0">
                <a:latin typeface="宋体" pitchFamily="2" charset="-122"/>
                <a:ea typeface="宋体" pitchFamily="2" charset="-122"/>
              </a:rPr>
              <a:t>ARM11</a:t>
            </a:r>
            <a:r>
              <a:rPr lang="zh-CN" altLang="en-US" sz="2800" b="0" dirty="0">
                <a:latin typeface="宋体" pitchFamily="2" charset="-122"/>
                <a:ea typeface="宋体" pitchFamily="2" charset="-122"/>
              </a:rPr>
              <a:t>、</a:t>
            </a:r>
            <a:r>
              <a:rPr lang="en-US" altLang="zh-CN" sz="2800" b="0" dirty="0">
                <a:latin typeface="宋体" pitchFamily="2" charset="-122"/>
                <a:ea typeface="宋体" pitchFamily="2" charset="-122"/>
              </a:rPr>
              <a:t>Cortex</a:t>
            </a:r>
            <a:r>
              <a:rPr lang="zh-CN" altLang="en-US" sz="2800" b="0" dirty="0">
                <a:latin typeface="宋体" pitchFamily="2" charset="-122"/>
                <a:ea typeface="宋体" pitchFamily="2" charset="-122"/>
              </a:rPr>
              <a:t>、</a:t>
            </a:r>
            <a:r>
              <a:rPr lang="en-US" altLang="zh-CN" sz="2800" b="0" dirty="0" err="1">
                <a:latin typeface="宋体" pitchFamily="2" charset="-122"/>
                <a:ea typeface="宋体" pitchFamily="2" charset="-122"/>
              </a:rPr>
              <a:t>SecurCore</a:t>
            </a:r>
            <a:r>
              <a:rPr lang="zh-CN" altLang="en-US" sz="2800" b="0" dirty="0">
                <a:latin typeface="宋体" pitchFamily="2" charset="-122"/>
                <a:ea typeface="宋体" pitchFamily="2" charset="-122"/>
              </a:rPr>
              <a:t>等系列</a:t>
            </a:r>
            <a:endParaRPr lang="en-US" altLang="zh-CN" sz="2800" b="0" dirty="0">
              <a:latin typeface="宋体" pitchFamily="2" charset="-122"/>
              <a:ea typeface="宋体" pitchFamily="2" charset="-122"/>
            </a:endParaRPr>
          </a:p>
          <a:p>
            <a:endParaRPr lang="en-US" altLang="zh-CN" sz="2800" b="0" dirty="0">
              <a:latin typeface="宋体" pitchFamily="2" charset="-122"/>
              <a:ea typeface="宋体" pitchFamily="2" charset="-122"/>
            </a:endParaRPr>
          </a:p>
          <a:p>
            <a:r>
              <a:rPr lang="en-US" altLang="zh-CN" sz="2800" b="0" dirty="0">
                <a:latin typeface="宋体" pitchFamily="2" charset="-122"/>
                <a:ea typeface="宋体" pitchFamily="2" charset="-122"/>
              </a:rPr>
              <a:t>ARM7</a:t>
            </a:r>
            <a:r>
              <a:rPr lang="zh-CN" altLang="en-US" sz="2800" b="0" dirty="0">
                <a:latin typeface="宋体" pitchFamily="2" charset="-122"/>
                <a:ea typeface="宋体" pitchFamily="2" charset="-122"/>
              </a:rPr>
              <a:t>系列，优化了用于对价位和功耗敏感的消费应用的低功耗</a:t>
            </a:r>
            <a:r>
              <a:rPr lang="en-US" altLang="zh-CN" sz="2800" b="0" dirty="0">
                <a:latin typeface="宋体" pitchFamily="2" charset="-122"/>
                <a:ea typeface="宋体" pitchFamily="2" charset="-122"/>
              </a:rPr>
              <a:t>32</a:t>
            </a:r>
            <a:r>
              <a:rPr lang="zh-CN" altLang="en-US" sz="2800" b="0" dirty="0">
                <a:latin typeface="宋体" pitchFamily="2" charset="-122"/>
                <a:ea typeface="宋体" pitchFamily="2" charset="-122"/>
              </a:rPr>
              <a:t>位核</a:t>
            </a:r>
            <a:endParaRPr lang="en-US" altLang="zh-CN" sz="2800" b="0" dirty="0">
              <a:latin typeface="宋体" pitchFamily="2" charset="-122"/>
              <a:ea typeface="宋体" pitchFamily="2" charset="-122"/>
            </a:endParaRPr>
          </a:p>
          <a:p>
            <a:pPr lvl="1"/>
            <a:r>
              <a:rPr lang="zh-CN" altLang="en-US" sz="2400" b="0" dirty="0">
                <a:latin typeface="宋体" pitchFamily="2" charset="-122"/>
                <a:ea typeface="宋体" pitchFamily="2" charset="-122"/>
              </a:rPr>
              <a:t>嵌入式</a:t>
            </a:r>
            <a:r>
              <a:rPr lang="en-US" altLang="zh-CN" sz="2400" b="0" dirty="0">
                <a:latin typeface="宋体" pitchFamily="2" charset="-122"/>
                <a:ea typeface="宋体" pitchFamily="2" charset="-122"/>
              </a:rPr>
              <a:t>ICE-RT (In Circuit Emulation-Real Time)</a:t>
            </a:r>
            <a:r>
              <a:rPr lang="zh-CN" altLang="en-US" sz="2400" b="0" dirty="0">
                <a:latin typeface="宋体" pitchFamily="2" charset="-122"/>
                <a:ea typeface="宋体" pitchFamily="2" charset="-122"/>
              </a:rPr>
              <a:t>逻辑</a:t>
            </a:r>
          </a:p>
          <a:p>
            <a:pPr lvl="1"/>
            <a:r>
              <a:rPr lang="zh-CN" altLang="en-US" sz="2400" b="0" dirty="0">
                <a:latin typeface="宋体" pitchFamily="2" charset="-122"/>
                <a:ea typeface="宋体" pitchFamily="2" charset="-122"/>
              </a:rPr>
              <a:t>三级流水线和冯</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诺依曼体系结构，提供</a:t>
            </a:r>
            <a:r>
              <a:rPr lang="en-US" altLang="zh-CN" sz="2400" b="0" dirty="0">
                <a:latin typeface="宋体" pitchFamily="2" charset="-122"/>
                <a:ea typeface="宋体" pitchFamily="2" charset="-122"/>
              </a:rPr>
              <a:t>0.9MIPS/MHz (Million instructions per second)</a:t>
            </a:r>
            <a:r>
              <a:rPr lang="zh-CN" altLang="en-US" sz="2400" b="0" dirty="0">
                <a:latin typeface="宋体" pitchFamily="2" charset="-122"/>
                <a:ea typeface="宋体" pitchFamily="2" charset="-122"/>
              </a:rPr>
              <a:t>。流水线是</a:t>
            </a:r>
            <a:r>
              <a:rPr lang="en-US" altLang="zh-CN" sz="2400" b="0" dirty="0">
                <a:latin typeface="宋体" pitchFamily="2" charset="-122"/>
                <a:ea typeface="宋体" pitchFamily="2" charset="-122"/>
              </a:rPr>
              <a:t>RISC</a:t>
            </a:r>
            <a:r>
              <a:rPr lang="zh-CN" altLang="en-US" sz="2400" b="0" dirty="0">
                <a:latin typeface="宋体" pitchFamily="2" charset="-122"/>
                <a:ea typeface="宋体" pitchFamily="2" charset="-122"/>
              </a:rPr>
              <a:t>处理器执行指令时采用的机制。使用流水线，可以在取下一条指令的同时译码和执行其他指令，从而加速指令的执行。可以把流水线想象成汽车生产线，每个阶段只完成一项专门的生产任务</a:t>
            </a:r>
          </a:p>
        </p:txBody>
      </p:sp>
      <p:sp>
        <p:nvSpPr>
          <p:cNvPr id="4" name="Date Placeholder 3"/>
          <p:cNvSpPr>
            <a:spLocks noGrp="1"/>
          </p:cNvSpPr>
          <p:nvPr>
            <p:ph type="dt" sz="half" idx="10"/>
          </p:nvPr>
        </p:nvSpPr>
        <p:spPr/>
        <p:txBody>
          <a:bodyPr/>
          <a:lstStyle/>
          <a:p>
            <a:pPr>
              <a:defRPr/>
            </a:pPr>
            <a:fld id="{804BBDF7-D8F3-4026-81ED-116C8DA0948D}"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37</a:t>
            </a:fld>
            <a:endParaRPr lang="en-US" altLang="zh-CN"/>
          </a:p>
        </p:txBody>
      </p:sp>
    </p:spTree>
    <p:extLst>
      <p:ext uri="{BB962C8B-B14F-4D97-AF65-F5344CB8AC3E}">
        <p14:creationId xmlns:p14="http://schemas.microsoft.com/office/powerpoint/2010/main" val="57251553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700" b="0" dirty="0">
                <a:latin typeface="宋体" pitchFamily="2" charset="-122"/>
                <a:ea typeface="宋体" pitchFamily="2" charset="-122"/>
              </a:rPr>
              <a:t>ARM7</a:t>
            </a:r>
            <a:r>
              <a:rPr lang="zh-CN" altLang="en-US" sz="2700" b="0" dirty="0">
                <a:latin typeface="宋体" pitchFamily="2" charset="-122"/>
                <a:ea typeface="宋体" pitchFamily="2" charset="-122"/>
              </a:rPr>
              <a:t>的三级流水线</a:t>
            </a:r>
            <a:endParaRPr lang="en-US" altLang="zh-CN" sz="2700" b="0" dirty="0">
              <a:latin typeface="宋体" pitchFamily="2" charset="-122"/>
              <a:ea typeface="宋体" pitchFamily="2" charset="-122"/>
            </a:endParaRPr>
          </a:p>
          <a:p>
            <a:pPr lvl="1"/>
            <a:r>
              <a:rPr lang="zh-CN" altLang="en-US" sz="2700" b="0" dirty="0">
                <a:latin typeface="宋体" pitchFamily="2" charset="-122"/>
                <a:ea typeface="宋体" pitchFamily="2" charset="-122"/>
              </a:rPr>
              <a:t>取指</a:t>
            </a:r>
            <a:r>
              <a:rPr lang="en-US" altLang="zh-CN" sz="2700" b="0" dirty="0">
                <a:latin typeface="宋体" pitchFamily="2" charset="-122"/>
                <a:ea typeface="宋体" pitchFamily="2" charset="-122"/>
              </a:rPr>
              <a:t>(Fetch)</a:t>
            </a:r>
            <a:r>
              <a:rPr lang="zh-CN" altLang="en-US" sz="2700" b="0" dirty="0">
                <a:latin typeface="宋体" pitchFamily="2" charset="-122"/>
                <a:ea typeface="宋体" pitchFamily="2" charset="-122"/>
              </a:rPr>
              <a:t>：从存储器中装载一条指令；</a:t>
            </a:r>
            <a:endParaRPr lang="en-US" altLang="zh-CN" sz="2700" b="0" dirty="0">
              <a:latin typeface="宋体" pitchFamily="2" charset="-122"/>
              <a:ea typeface="宋体" pitchFamily="2" charset="-122"/>
            </a:endParaRPr>
          </a:p>
          <a:p>
            <a:pPr lvl="1"/>
            <a:r>
              <a:rPr lang="zh-CN" altLang="en-US" sz="2700" b="0" dirty="0">
                <a:latin typeface="宋体" pitchFamily="2" charset="-122"/>
                <a:ea typeface="宋体" pitchFamily="2" charset="-122"/>
              </a:rPr>
              <a:t>译码</a:t>
            </a:r>
            <a:r>
              <a:rPr lang="en-US" altLang="zh-CN" sz="2700" b="0" dirty="0">
                <a:latin typeface="宋体" pitchFamily="2" charset="-122"/>
                <a:ea typeface="宋体" pitchFamily="2" charset="-122"/>
              </a:rPr>
              <a:t>(Decode)</a:t>
            </a:r>
            <a:r>
              <a:rPr lang="zh-CN" altLang="en-US" sz="2700" b="0" dirty="0">
                <a:latin typeface="宋体" pitchFamily="2" charset="-122"/>
                <a:ea typeface="宋体" pitchFamily="2" charset="-122"/>
              </a:rPr>
              <a:t>：识别将被执行的指令；</a:t>
            </a:r>
          </a:p>
          <a:p>
            <a:pPr lvl="1"/>
            <a:r>
              <a:rPr lang="zh-CN" altLang="en-US" sz="2700" b="0" dirty="0">
                <a:latin typeface="宋体" pitchFamily="2" charset="-122"/>
                <a:ea typeface="宋体" pitchFamily="2" charset="-122"/>
              </a:rPr>
              <a:t>执行</a:t>
            </a:r>
            <a:r>
              <a:rPr lang="en-US" altLang="zh-CN" sz="2700" b="0" dirty="0">
                <a:latin typeface="宋体" pitchFamily="2" charset="-122"/>
                <a:ea typeface="宋体" pitchFamily="2" charset="-122"/>
              </a:rPr>
              <a:t>(Execute)</a:t>
            </a:r>
            <a:r>
              <a:rPr lang="zh-CN" altLang="en-US" sz="2700" b="0" dirty="0">
                <a:latin typeface="宋体" pitchFamily="2" charset="-122"/>
                <a:ea typeface="宋体" pitchFamily="2" charset="-122"/>
              </a:rPr>
              <a:t>：处理指令并把结果写回到寄存器</a:t>
            </a:r>
          </a:p>
        </p:txBody>
      </p:sp>
      <p:sp>
        <p:nvSpPr>
          <p:cNvPr id="4" name="Date Placeholder 3"/>
          <p:cNvSpPr>
            <a:spLocks noGrp="1"/>
          </p:cNvSpPr>
          <p:nvPr>
            <p:ph type="dt" sz="half" idx="10"/>
          </p:nvPr>
        </p:nvSpPr>
        <p:spPr/>
        <p:txBody>
          <a:bodyPr/>
          <a:lstStyle/>
          <a:p>
            <a:pPr>
              <a:defRPr/>
            </a:pPr>
            <a:fld id="{8FFDE763-9E6F-477D-B505-002CC9BF0C83}"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38</a:t>
            </a:fld>
            <a:endParaRPr lang="en-US" altLang="zh-CN"/>
          </a:p>
        </p:txBody>
      </p:sp>
      <p:pic>
        <p:nvPicPr>
          <p:cNvPr id="7" name="Picture 6"/>
          <p:cNvPicPr>
            <a:picLocks noChangeAspect="1"/>
          </p:cNvPicPr>
          <p:nvPr/>
        </p:nvPicPr>
        <p:blipFill>
          <a:blip r:embed="rId2" cstate="print"/>
          <a:stretch>
            <a:fillRect/>
          </a:stretch>
        </p:blipFill>
        <p:spPr>
          <a:xfrm>
            <a:off x="1619672" y="3802187"/>
            <a:ext cx="5514975" cy="1200150"/>
          </a:xfrm>
          <a:prstGeom prst="rect">
            <a:avLst/>
          </a:prstGeom>
        </p:spPr>
      </p:pic>
    </p:spTree>
    <p:extLst>
      <p:ext uri="{BB962C8B-B14F-4D97-AF65-F5344CB8AC3E}">
        <p14:creationId xmlns:p14="http://schemas.microsoft.com/office/powerpoint/2010/main" val="128088443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700" b="0" dirty="0">
                <a:latin typeface="宋体" pitchFamily="2" charset="-122"/>
                <a:ea typeface="宋体" pitchFamily="2" charset="-122"/>
              </a:rPr>
              <a:t>ARM9</a:t>
            </a:r>
            <a:r>
              <a:rPr lang="zh-CN" altLang="en-US" sz="2700" b="0" dirty="0">
                <a:latin typeface="宋体" pitchFamily="2" charset="-122"/>
                <a:ea typeface="宋体" pitchFamily="2" charset="-122"/>
              </a:rPr>
              <a:t>系列，提供高性能和低功耗领先的硬宏单元</a:t>
            </a:r>
          </a:p>
          <a:p>
            <a:pPr lvl="1"/>
            <a:r>
              <a:rPr lang="en-US" altLang="zh-CN" sz="2400" b="0" dirty="0">
                <a:latin typeface="宋体" pitchFamily="2" charset="-122"/>
                <a:ea typeface="宋体" pitchFamily="2" charset="-122"/>
              </a:rPr>
              <a:t>5</a:t>
            </a:r>
            <a:r>
              <a:rPr lang="zh-CN" altLang="en-US" sz="2400" b="0" dirty="0">
                <a:latin typeface="宋体" pitchFamily="2" charset="-122"/>
                <a:ea typeface="宋体" pitchFamily="2" charset="-122"/>
              </a:rPr>
              <a:t>级流水线</a:t>
            </a:r>
          </a:p>
          <a:p>
            <a:pPr lvl="1"/>
            <a:r>
              <a:rPr lang="zh-CN" altLang="en-US" sz="2400" b="0" dirty="0">
                <a:latin typeface="宋体" pitchFamily="2" charset="-122"/>
                <a:ea typeface="宋体" pitchFamily="2" charset="-122"/>
              </a:rPr>
              <a:t>哈佛体系结构提供</a:t>
            </a:r>
            <a:r>
              <a:rPr lang="en-US" altLang="zh-CN" sz="2400" b="0" dirty="0">
                <a:latin typeface="宋体" pitchFamily="2" charset="-122"/>
                <a:ea typeface="宋体" pitchFamily="2" charset="-122"/>
              </a:rPr>
              <a:t>1.1MIPS/MHz</a:t>
            </a:r>
            <a:endParaRPr lang="zh-CN" altLang="en-US" sz="2400" b="0" dirty="0">
              <a:latin typeface="宋体" pitchFamily="2" charset="-122"/>
              <a:ea typeface="宋体" pitchFamily="2" charset="-122"/>
            </a:endParaRPr>
          </a:p>
          <a:p>
            <a:pPr lvl="1"/>
            <a:r>
              <a:rPr lang="en-US" altLang="zh-CN" sz="2400" b="0" dirty="0">
                <a:latin typeface="宋体" pitchFamily="2" charset="-122"/>
                <a:ea typeface="宋体" pitchFamily="2" charset="-122"/>
              </a:rPr>
              <a:t>ARM920T</a:t>
            </a:r>
            <a:r>
              <a:rPr lang="zh-CN" altLang="en-US" sz="2400" b="0" dirty="0">
                <a:latin typeface="宋体" pitchFamily="2" charset="-122"/>
                <a:ea typeface="宋体" pitchFamily="2" charset="-122"/>
              </a:rPr>
              <a:t>和</a:t>
            </a:r>
            <a:r>
              <a:rPr lang="en-US" altLang="zh-CN" sz="2400" b="0" dirty="0">
                <a:latin typeface="宋体" pitchFamily="2" charset="-122"/>
                <a:ea typeface="宋体" pitchFamily="2" charset="-122"/>
              </a:rPr>
              <a:t>ARM922T</a:t>
            </a:r>
            <a:r>
              <a:rPr lang="zh-CN" altLang="en-US" sz="2400" b="0" dirty="0">
                <a:latin typeface="宋体" pitchFamily="2" charset="-122"/>
                <a:ea typeface="宋体" pitchFamily="2" charset="-122"/>
              </a:rPr>
              <a:t>内置</a:t>
            </a:r>
            <a:r>
              <a:rPr lang="en-US" altLang="zh-CN" sz="2400" b="0" dirty="0">
                <a:latin typeface="宋体" pitchFamily="2" charset="-122"/>
                <a:ea typeface="宋体" pitchFamily="2" charset="-122"/>
              </a:rPr>
              <a:t>MMU(Management Memory Unit)</a:t>
            </a:r>
            <a:r>
              <a:rPr lang="zh-CN" altLang="en-US" sz="2400" b="0" dirty="0">
                <a:latin typeface="宋体" pitchFamily="2" charset="-122"/>
                <a:ea typeface="宋体" pitchFamily="2" charset="-122"/>
              </a:rPr>
              <a:t>、指令和数据</a:t>
            </a:r>
            <a:r>
              <a:rPr lang="en-US" altLang="zh-CN" sz="2400" b="0" dirty="0">
                <a:latin typeface="宋体" pitchFamily="2" charset="-122"/>
                <a:ea typeface="宋体" pitchFamily="2" charset="-122"/>
              </a:rPr>
              <a:t>cache</a:t>
            </a:r>
            <a:r>
              <a:rPr lang="zh-CN" altLang="en-US" sz="2400" b="0" dirty="0">
                <a:latin typeface="宋体" pitchFamily="2" charset="-122"/>
                <a:ea typeface="宋体" pitchFamily="2" charset="-122"/>
              </a:rPr>
              <a:t>和高速总线接口。</a:t>
            </a:r>
            <a:r>
              <a:rPr lang="en-US" altLang="zh-CN" sz="2400" b="0" dirty="0">
                <a:latin typeface="宋体" pitchFamily="2" charset="-122"/>
                <a:ea typeface="宋体" pitchFamily="2" charset="-122"/>
              </a:rPr>
              <a:t>ARM940T</a:t>
            </a:r>
            <a:r>
              <a:rPr lang="zh-CN" altLang="en-US" sz="2400" b="0" dirty="0">
                <a:latin typeface="宋体" pitchFamily="2" charset="-122"/>
                <a:ea typeface="宋体" pitchFamily="2" charset="-122"/>
              </a:rPr>
              <a:t>内置指令和数据</a:t>
            </a:r>
            <a:r>
              <a:rPr lang="en-US" altLang="zh-CN" sz="2400" b="0" dirty="0">
                <a:latin typeface="宋体" pitchFamily="2" charset="-122"/>
                <a:ea typeface="宋体" pitchFamily="2" charset="-122"/>
              </a:rPr>
              <a:t>cache</a:t>
            </a:r>
            <a:r>
              <a:rPr lang="zh-CN" altLang="en-US" sz="2400" b="0" dirty="0">
                <a:latin typeface="宋体" pitchFamily="2" charset="-122"/>
                <a:ea typeface="宋体" pitchFamily="2" charset="-122"/>
              </a:rPr>
              <a:t>、保护单元和高速</a:t>
            </a:r>
            <a:r>
              <a:rPr lang="en-US" altLang="zh-CN" sz="2400" b="0" dirty="0">
                <a:latin typeface="宋体" pitchFamily="2" charset="-122"/>
                <a:ea typeface="宋体" pitchFamily="2" charset="-122"/>
              </a:rPr>
              <a:t>AMBA(AMBA</a:t>
            </a:r>
            <a:r>
              <a:rPr lang="zh-CN" altLang="en-US" sz="2400" b="0" dirty="0">
                <a:latin typeface="宋体" pitchFamily="2" charset="-122"/>
                <a:ea typeface="宋体" pitchFamily="2" charset="-122"/>
              </a:rPr>
              <a:t>： </a:t>
            </a:r>
            <a:r>
              <a:rPr lang="en-US" altLang="zh-CN" sz="2400" b="0" dirty="0">
                <a:latin typeface="宋体" pitchFamily="2" charset="-122"/>
                <a:ea typeface="宋体" pitchFamily="2" charset="-122"/>
              </a:rPr>
              <a:t>Advanced Microcontroller Bus Architecture)</a:t>
            </a:r>
            <a:r>
              <a:rPr lang="zh-CN" altLang="en-US" sz="2400" b="0" dirty="0">
                <a:latin typeface="宋体" pitchFamily="2" charset="-122"/>
                <a:ea typeface="宋体" pitchFamily="2" charset="-122"/>
              </a:rPr>
              <a:t>总线接口</a:t>
            </a:r>
            <a:endParaRPr lang="en-US" altLang="zh-CN" sz="2400" b="0" dirty="0">
              <a:latin typeface="宋体" pitchFamily="2" charset="-122"/>
              <a:ea typeface="宋体" pitchFamily="2" charset="-122"/>
            </a:endParaRPr>
          </a:p>
          <a:p>
            <a:pPr lvl="1"/>
            <a:r>
              <a:rPr lang="en-US" altLang="zh-CN" sz="2400" b="0" dirty="0">
                <a:latin typeface="宋体" pitchFamily="2" charset="-122"/>
                <a:ea typeface="宋体" pitchFamily="2" charset="-122"/>
              </a:rPr>
              <a:t>ARM9E</a:t>
            </a:r>
            <a:r>
              <a:rPr lang="zh-CN" altLang="en-US" sz="2400" b="0" dirty="0">
                <a:latin typeface="宋体" pitchFamily="2" charset="-122"/>
                <a:ea typeface="宋体" pitchFamily="2" charset="-122"/>
              </a:rPr>
              <a:t>系列是一种可综合处理器，带有</a:t>
            </a:r>
            <a:r>
              <a:rPr lang="en-US" altLang="zh-CN" sz="2400" b="0" dirty="0">
                <a:latin typeface="宋体" pitchFamily="2" charset="-122"/>
                <a:ea typeface="宋体" pitchFamily="2" charset="-122"/>
              </a:rPr>
              <a:t>DSP</a:t>
            </a:r>
            <a:r>
              <a:rPr lang="zh-CN" altLang="en-US" sz="2400" b="0" dirty="0">
                <a:latin typeface="宋体" pitchFamily="2" charset="-122"/>
                <a:ea typeface="宋体" pitchFamily="2" charset="-122"/>
              </a:rPr>
              <a:t>扩充和紧耦合存储器</a:t>
            </a:r>
            <a:r>
              <a:rPr lang="en-US" altLang="zh-CN" sz="2400" b="0" dirty="0">
                <a:latin typeface="宋体" pitchFamily="2" charset="-122"/>
                <a:ea typeface="宋体" pitchFamily="2" charset="-122"/>
              </a:rPr>
              <a:t>/</a:t>
            </a:r>
            <a:r>
              <a:rPr lang="zh-CN" altLang="en-US" sz="2400" b="0" dirty="0">
                <a:latin typeface="宋体" pitchFamily="2" charset="-122"/>
                <a:ea typeface="宋体" pitchFamily="2" charset="-122"/>
              </a:rPr>
              <a:t>紧致内存</a:t>
            </a:r>
            <a:r>
              <a:rPr lang="en-US" altLang="zh-CN" sz="2400" b="0" dirty="0">
                <a:latin typeface="宋体" pitchFamily="2" charset="-122"/>
                <a:ea typeface="宋体" pitchFamily="2" charset="-122"/>
              </a:rPr>
              <a:t>(TCM)</a:t>
            </a:r>
            <a:r>
              <a:rPr lang="zh-CN" altLang="en-US" sz="2400" b="0" dirty="0">
                <a:latin typeface="宋体" pitchFamily="2" charset="-122"/>
                <a:ea typeface="宋体" pitchFamily="2" charset="-122"/>
              </a:rPr>
              <a:t>接口，使存储器以完全的处理器速度运行，可直接连接到内核上</a:t>
            </a:r>
          </a:p>
        </p:txBody>
      </p:sp>
      <p:sp>
        <p:nvSpPr>
          <p:cNvPr id="4" name="Date Placeholder 3"/>
          <p:cNvSpPr>
            <a:spLocks noGrp="1"/>
          </p:cNvSpPr>
          <p:nvPr>
            <p:ph type="dt" sz="half" idx="10"/>
          </p:nvPr>
        </p:nvSpPr>
        <p:spPr/>
        <p:txBody>
          <a:bodyPr/>
          <a:lstStyle/>
          <a:p>
            <a:pPr>
              <a:defRPr/>
            </a:pPr>
            <a:fld id="{830718F8-8811-49E5-AF66-F9AB9C5B1B9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39</a:t>
            </a:fld>
            <a:endParaRPr lang="en-US" altLang="zh-CN"/>
          </a:p>
        </p:txBody>
      </p:sp>
    </p:spTree>
    <p:extLst>
      <p:ext uri="{BB962C8B-B14F-4D97-AF65-F5344CB8AC3E}">
        <p14:creationId xmlns:p14="http://schemas.microsoft.com/office/powerpoint/2010/main" val="37525808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endParaRPr lang="en-US" altLang="zh-CN" sz="2400" b="0" dirty="0">
              <a:solidFill>
                <a:schemeClr val="tx1"/>
              </a:solidFill>
              <a:latin typeface="Arial" panose="020B0604020202020204" pitchFamily="34" charset="0"/>
              <a:ea typeface="黑体" panose="02010609060101010101" pitchFamily="49" charset="-122"/>
              <a:cs typeface="+mj-cs"/>
            </a:endParaRPr>
          </a:p>
          <a:p>
            <a:r>
              <a:rPr lang="zh-CN" altLang="en-US" sz="2800" b="0" dirty="0">
                <a:solidFill>
                  <a:schemeClr val="tx1"/>
                </a:solidFill>
                <a:latin typeface="宋体" pitchFamily="2" charset="-122"/>
                <a:ea typeface="宋体" pitchFamily="2" charset="-122"/>
                <a:cs typeface="+mj-cs"/>
              </a:rPr>
              <a:t>简单地讲：</a:t>
            </a:r>
            <a:r>
              <a:rPr lang="zh-CN" altLang="en-US" sz="2800" b="0" dirty="0">
                <a:solidFill>
                  <a:srgbClr val="FF0000"/>
                </a:solidFill>
                <a:latin typeface="宋体" pitchFamily="2" charset="-122"/>
                <a:ea typeface="宋体" pitchFamily="2" charset="-122"/>
                <a:cs typeface="+mj-cs"/>
              </a:rPr>
              <a:t>嵌入式系统就是嵌入到对象体系中、用于执行特定功能的专用计算机系统。</a:t>
            </a:r>
            <a:endParaRPr lang="en-US" altLang="zh-CN" sz="2800" b="0" dirty="0">
              <a:solidFill>
                <a:srgbClr val="FF0000"/>
              </a:solidFill>
              <a:latin typeface="宋体" pitchFamily="2" charset="-122"/>
              <a:ea typeface="宋体" pitchFamily="2" charset="-122"/>
              <a:cs typeface="+mj-cs"/>
            </a:endParaRPr>
          </a:p>
          <a:p>
            <a:endParaRPr lang="zh-CN" altLang="en-US" sz="2800" b="0" dirty="0">
              <a:solidFill>
                <a:schemeClr val="tx1"/>
              </a:solidFill>
              <a:latin typeface="宋体" pitchFamily="2" charset="-122"/>
              <a:ea typeface="宋体" pitchFamily="2" charset="-122"/>
              <a:cs typeface="+mj-cs"/>
            </a:endParaRPr>
          </a:p>
          <a:p>
            <a:r>
              <a:rPr lang="zh-CN" altLang="en-US" sz="2800" b="0" dirty="0">
                <a:solidFill>
                  <a:schemeClr val="tx1"/>
                </a:solidFill>
                <a:latin typeface="宋体" pitchFamily="2" charset="-122"/>
                <a:ea typeface="宋体" pitchFamily="2" charset="-122"/>
                <a:cs typeface="+mj-cs"/>
              </a:rPr>
              <a:t>三要素</a:t>
            </a:r>
          </a:p>
          <a:p>
            <a:pPr lvl="1"/>
            <a:r>
              <a:rPr lang="zh-CN" altLang="en-US" b="0" dirty="0">
                <a:solidFill>
                  <a:srgbClr val="FF0000"/>
                </a:solidFill>
                <a:latin typeface="宋体" pitchFamily="2" charset="-122"/>
                <a:ea typeface="宋体" pitchFamily="2" charset="-122"/>
                <a:cs typeface="+mj-cs"/>
              </a:rPr>
              <a:t>嵌入性</a:t>
            </a:r>
            <a:r>
              <a:rPr lang="zh-CN" altLang="en-US" b="0" dirty="0">
                <a:solidFill>
                  <a:schemeClr val="tx1"/>
                </a:solidFill>
                <a:latin typeface="宋体" pitchFamily="2" charset="-122"/>
                <a:ea typeface="宋体" pitchFamily="2" charset="-122"/>
                <a:cs typeface="+mj-cs"/>
              </a:rPr>
              <a:t>：嵌入到对象体系中，有对象环境要求</a:t>
            </a:r>
          </a:p>
          <a:p>
            <a:pPr lvl="1"/>
            <a:r>
              <a:rPr lang="zh-CN" altLang="en-US" b="0" dirty="0">
                <a:solidFill>
                  <a:srgbClr val="FF0000"/>
                </a:solidFill>
                <a:latin typeface="宋体" pitchFamily="2" charset="-122"/>
                <a:ea typeface="宋体" pitchFamily="2" charset="-122"/>
                <a:cs typeface="+mj-cs"/>
              </a:rPr>
              <a:t>专用性</a:t>
            </a:r>
            <a:r>
              <a:rPr lang="zh-CN" altLang="en-US" b="0" dirty="0">
                <a:solidFill>
                  <a:schemeClr val="tx1"/>
                </a:solidFill>
                <a:latin typeface="宋体" pitchFamily="2" charset="-122"/>
                <a:ea typeface="宋体" pitchFamily="2" charset="-122"/>
                <a:cs typeface="+mj-cs"/>
              </a:rPr>
              <a:t>：软、硬件按对象要求裁减</a:t>
            </a:r>
          </a:p>
          <a:p>
            <a:pPr lvl="1"/>
            <a:r>
              <a:rPr lang="zh-CN" altLang="en-US" b="0" dirty="0">
                <a:solidFill>
                  <a:srgbClr val="FF0000"/>
                </a:solidFill>
                <a:latin typeface="宋体" pitchFamily="2" charset="-122"/>
                <a:ea typeface="宋体" pitchFamily="2" charset="-122"/>
                <a:cs typeface="+mj-cs"/>
              </a:rPr>
              <a:t>计算</a:t>
            </a:r>
            <a:r>
              <a:rPr lang="zh-CN" altLang="en-US" sz="2400" b="0" dirty="0">
                <a:solidFill>
                  <a:srgbClr val="FF0000"/>
                </a:solidFill>
                <a:latin typeface="宋体" pitchFamily="2" charset="-122"/>
                <a:ea typeface="宋体" pitchFamily="2" charset="-122"/>
              </a:rPr>
              <a:t>性</a:t>
            </a:r>
            <a:r>
              <a:rPr lang="zh-CN" altLang="en-US" b="0" dirty="0">
                <a:solidFill>
                  <a:schemeClr val="tx1"/>
                </a:solidFill>
                <a:latin typeface="宋体" pitchFamily="2" charset="-122"/>
                <a:ea typeface="宋体" pitchFamily="2" charset="-122"/>
                <a:cs typeface="+mj-cs"/>
              </a:rPr>
              <a:t>：实现对象的智能化功能</a:t>
            </a:r>
          </a:p>
        </p:txBody>
      </p:sp>
      <p:sp>
        <p:nvSpPr>
          <p:cNvPr id="4" name="Date Placeholder 3"/>
          <p:cNvSpPr>
            <a:spLocks noGrp="1"/>
          </p:cNvSpPr>
          <p:nvPr>
            <p:ph type="dt" sz="half" idx="10"/>
          </p:nvPr>
        </p:nvSpPr>
        <p:spPr/>
        <p:txBody>
          <a:bodyPr/>
          <a:lstStyle/>
          <a:p>
            <a:pPr>
              <a:defRPr/>
            </a:pPr>
            <a:fld id="{6D5526E7-F523-45A7-A11D-95898C066839}"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4</a:t>
            </a:fld>
            <a:endParaRPr lang="en-US" altLang="zh-CN"/>
          </a:p>
        </p:txBody>
      </p:sp>
    </p:spTree>
    <p:extLst>
      <p:ext uri="{BB962C8B-B14F-4D97-AF65-F5344CB8AC3E}">
        <p14:creationId xmlns:p14="http://schemas.microsoft.com/office/powerpoint/2010/main" val="35311637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700" b="0" dirty="0">
                <a:latin typeface="宋体" pitchFamily="2" charset="-122"/>
                <a:ea typeface="宋体" pitchFamily="2" charset="-122"/>
              </a:rPr>
              <a:t>ARM10</a:t>
            </a:r>
            <a:r>
              <a:rPr lang="zh-CN" altLang="en-US" sz="2700" b="0" dirty="0">
                <a:latin typeface="宋体" pitchFamily="2" charset="-122"/>
                <a:ea typeface="宋体" pitchFamily="2" charset="-122"/>
              </a:rPr>
              <a:t>系列</a:t>
            </a:r>
            <a:r>
              <a:rPr lang="en-US" altLang="zh-CN" sz="2700" b="0" dirty="0">
                <a:latin typeface="宋体" pitchFamily="2" charset="-122"/>
                <a:ea typeface="宋体" pitchFamily="2" charset="-122"/>
              </a:rPr>
              <a:t> </a:t>
            </a:r>
            <a:r>
              <a:rPr lang="zh-CN" altLang="en-US" sz="2700" b="0" dirty="0">
                <a:latin typeface="宋体" pitchFamily="2" charset="-122"/>
                <a:ea typeface="宋体" pitchFamily="2" charset="-122"/>
              </a:rPr>
              <a:t>带有</a:t>
            </a:r>
          </a:p>
          <a:p>
            <a:pPr lvl="1"/>
            <a:r>
              <a:rPr lang="en-US" altLang="zh-CN" sz="2400" b="0" dirty="0">
                <a:latin typeface="宋体" pitchFamily="2" charset="-122"/>
                <a:ea typeface="宋体" pitchFamily="2" charset="-122"/>
              </a:rPr>
              <a:t>64</a:t>
            </a:r>
            <a:r>
              <a:rPr lang="zh-CN" altLang="en-US" sz="2400" b="0" dirty="0">
                <a:latin typeface="宋体" pitchFamily="2" charset="-122"/>
                <a:ea typeface="宋体" pitchFamily="2" charset="-122"/>
              </a:rPr>
              <a:t>位</a:t>
            </a:r>
            <a:r>
              <a:rPr lang="en-US" altLang="zh-CN" sz="2400" b="0" dirty="0">
                <a:latin typeface="宋体" pitchFamily="2" charset="-122"/>
                <a:ea typeface="宋体" pitchFamily="2" charset="-122"/>
              </a:rPr>
              <a:t>AHB</a:t>
            </a:r>
            <a:r>
              <a:rPr lang="zh-CN" altLang="en-US" sz="2400" b="0" dirty="0">
                <a:latin typeface="宋体" pitchFamily="2" charset="-122"/>
                <a:ea typeface="宋体" pitchFamily="2" charset="-122"/>
              </a:rPr>
              <a:t>指令和数据接口；</a:t>
            </a:r>
          </a:p>
          <a:p>
            <a:pPr lvl="1"/>
            <a:r>
              <a:rPr lang="en-US" altLang="zh-CN" sz="2400" b="0" dirty="0">
                <a:latin typeface="宋体" pitchFamily="2" charset="-122"/>
                <a:ea typeface="宋体" pitchFamily="2" charset="-122"/>
              </a:rPr>
              <a:t>6</a:t>
            </a:r>
            <a:r>
              <a:rPr lang="zh-CN" altLang="en-US" sz="2400" b="0" dirty="0">
                <a:latin typeface="宋体" pitchFamily="2" charset="-122"/>
                <a:ea typeface="宋体" pitchFamily="2" charset="-122"/>
              </a:rPr>
              <a:t>级流水线；</a:t>
            </a:r>
          </a:p>
          <a:p>
            <a:pPr lvl="1"/>
            <a:r>
              <a:rPr lang="en-US" altLang="zh-CN" sz="2400" b="0" dirty="0">
                <a:latin typeface="宋体" pitchFamily="2" charset="-122"/>
                <a:ea typeface="宋体" pitchFamily="2" charset="-122"/>
              </a:rPr>
              <a:t>1.25MIPS/MHz</a:t>
            </a:r>
            <a:r>
              <a:rPr lang="zh-CN" altLang="en-US" sz="2400" b="0" dirty="0">
                <a:latin typeface="宋体" pitchFamily="2" charset="-122"/>
                <a:ea typeface="宋体" pitchFamily="2" charset="-122"/>
              </a:rPr>
              <a:t>；</a:t>
            </a:r>
          </a:p>
          <a:p>
            <a:pPr lvl="1"/>
            <a:r>
              <a:rPr lang="zh-CN" altLang="en-US" sz="2400" b="0" dirty="0">
                <a:latin typeface="宋体" pitchFamily="2" charset="-122"/>
                <a:ea typeface="宋体" pitchFamily="2" charset="-122"/>
              </a:rPr>
              <a:t>与同等的</a:t>
            </a:r>
            <a:r>
              <a:rPr lang="en-US" altLang="zh-CN" sz="2400" b="0" dirty="0">
                <a:latin typeface="宋体" pitchFamily="2" charset="-122"/>
                <a:ea typeface="宋体" pitchFamily="2" charset="-122"/>
              </a:rPr>
              <a:t>ARM9</a:t>
            </a:r>
            <a:r>
              <a:rPr lang="zh-CN" altLang="en-US" sz="2400" b="0" dirty="0">
                <a:latin typeface="宋体" pitchFamily="2" charset="-122"/>
                <a:ea typeface="宋体" pitchFamily="2" charset="-122"/>
              </a:rPr>
              <a:t>器件相比，其性能提高</a:t>
            </a:r>
            <a:r>
              <a:rPr lang="en-US" altLang="zh-CN" sz="2400" b="0" dirty="0">
                <a:latin typeface="宋体" pitchFamily="2" charset="-122"/>
                <a:ea typeface="宋体" pitchFamily="2" charset="-122"/>
              </a:rPr>
              <a:t>50</a:t>
            </a:r>
            <a:r>
              <a:rPr lang="zh-CN" altLang="en-US" sz="2400" b="0" dirty="0">
                <a:latin typeface="宋体" pitchFamily="2" charset="-122"/>
                <a:ea typeface="宋体" pitchFamily="2" charset="-122"/>
              </a:rPr>
              <a:t>％</a:t>
            </a:r>
          </a:p>
          <a:p>
            <a:r>
              <a:rPr lang="en-US" altLang="zh-CN" sz="2400" b="0" dirty="0">
                <a:latin typeface="宋体" pitchFamily="2" charset="-122"/>
                <a:ea typeface="宋体" pitchFamily="2" charset="-122"/>
              </a:rPr>
              <a:t>ARM11</a:t>
            </a:r>
            <a:r>
              <a:rPr lang="zh-CN" altLang="en-US" sz="2400" b="0" dirty="0">
                <a:latin typeface="宋体" pitchFamily="2" charset="-122"/>
                <a:ea typeface="宋体" pitchFamily="2" charset="-122"/>
              </a:rPr>
              <a:t>系列，提供了两种新型节能方式，功耗更小</a:t>
            </a:r>
          </a:p>
        </p:txBody>
      </p:sp>
      <p:sp>
        <p:nvSpPr>
          <p:cNvPr id="4" name="Date Placeholder 3"/>
          <p:cNvSpPr>
            <a:spLocks noGrp="1"/>
          </p:cNvSpPr>
          <p:nvPr>
            <p:ph type="dt" sz="half" idx="10"/>
          </p:nvPr>
        </p:nvSpPr>
        <p:spPr/>
        <p:txBody>
          <a:bodyPr/>
          <a:lstStyle/>
          <a:p>
            <a:pPr>
              <a:defRPr/>
            </a:pPr>
            <a:fld id="{BCEA8C1C-F46B-4B34-BF7B-1AA7C75E3A13}"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40</a:t>
            </a:fld>
            <a:endParaRPr lang="en-US" altLang="zh-CN"/>
          </a:p>
        </p:txBody>
      </p:sp>
    </p:spTree>
    <p:extLst>
      <p:ext uri="{BB962C8B-B14F-4D97-AF65-F5344CB8AC3E}">
        <p14:creationId xmlns:p14="http://schemas.microsoft.com/office/powerpoint/2010/main" val="112568366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2.2 </a:t>
            </a:r>
            <a:r>
              <a:rPr lang="en-US" altLang="zh-CN" sz="3600" b="0" dirty="0">
                <a:latin typeface="宋体" pitchFamily="2" charset="-122"/>
                <a:ea typeface="宋体" pitchFamily="2" charset="-122"/>
              </a:rPr>
              <a:t>ARM</a:t>
            </a:r>
            <a:r>
              <a:rPr lang="zh-CN" altLang="en-US" sz="3600" b="0" dirty="0">
                <a:latin typeface="宋体" pitchFamily="2" charset="-122"/>
                <a:ea typeface="宋体" pitchFamily="2" charset="-122"/>
              </a:rPr>
              <a:t>嵌入式微处理器</a:t>
            </a:r>
            <a:r>
              <a:rPr lang="zh-CN" altLang="en-US" sz="3600" b="0" dirty="0">
                <a:latin typeface="宋体" pitchFamily="2" charset="-122"/>
                <a:ea typeface="宋体" pitchFamily="2" charset="-122"/>
                <a:sym typeface="CMU Serif" charset="0"/>
              </a:rPr>
              <a:t>（续）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en-US" altLang="zh-CN" sz="2800" b="0" dirty="0">
                <a:latin typeface="宋体" pitchFamily="2" charset="-122"/>
                <a:ea typeface="宋体" pitchFamily="2" charset="-122"/>
              </a:rPr>
              <a:t>Cortex</a:t>
            </a:r>
            <a:r>
              <a:rPr lang="zh-CN" altLang="en-US" sz="2800" b="0" dirty="0">
                <a:latin typeface="宋体" pitchFamily="2" charset="-122"/>
                <a:ea typeface="宋体" pitchFamily="2" charset="-122"/>
              </a:rPr>
              <a:t>系列</a:t>
            </a:r>
            <a:r>
              <a:rPr lang="zh-CN" altLang="en-US" sz="2000" b="0" dirty="0">
                <a:solidFill>
                  <a:schemeClr val="tx1"/>
                </a:solidFill>
                <a:latin typeface="宋体" pitchFamily="2" charset="-122"/>
                <a:ea typeface="宋体" pitchFamily="2" charset="-122"/>
              </a:rPr>
              <a:t>（</a:t>
            </a:r>
            <a:r>
              <a:rPr lang="en-US" altLang="zh-CN" sz="2000" b="0" dirty="0">
                <a:solidFill>
                  <a:schemeClr val="tx1"/>
                </a:solidFill>
                <a:latin typeface="宋体" pitchFamily="2" charset="-122"/>
                <a:ea typeface="宋体" pitchFamily="2" charset="-122"/>
              </a:rPr>
              <a:t>ARM</a:t>
            </a:r>
            <a:r>
              <a:rPr lang="zh-CN" altLang="en-US" sz="2000" b="0" dirty="0">
                <a:solidFill>
                  <a:schemeClr val="tx1"/>
                </a:solidFill>
                <a:latin typeface="宋体" pitchFamily="2" charset="-122"/>
                <a:ea typeface="宋体" pitchFamily="2" charset="-122"/>
              </a:rPr>
              <a:t>新的命名体系）</a:t>
            </a:r>
          </a:p>
          <a:p>
            <a:pPr lvl="1"/>
            <a:r>
              <a:rPr lang="en-US" altLang="zh-CN" b="0" dirty="0">
                <a:latin typeface="宋体" pitchFamily="2" charset="-122"/>
                <a:ea typeface="宋体" pitchFamily="2" charset="-122"/>
              </a:rPr>
              <a:t>Cortex-A: </a:t>
            </a:r>
            <a:r>
              <a:rPr lang="zh-CN" altLang="en-US" b="0" dirty="0">
                <a:latin typeface="宋体" pitchFamily="2" charset="-122"/>
                <a:ea typeface="宋体" pitchFamily="2" charset="-122"/>
              </a:rPr>
              <a:t>高性能</a:t>
            </a:r>
            <a:r>
              <a:rPr lang="en-US" altLang="zh-CN" b="0" dirty="0">
                <a:latin typeface="宋体" pitchFamily="2" charset="-122"/>
                <a:ea typeface="宋体" pitchFamily="2" charset="-122"/>
              </a:rPr>
              <a:t>, </a:t>
            </a:r>
            <a:r>
              <a:rPr lang="zh-CN" altLang="en-US" b="0" dirty="0">
                <a:latin typeface="宋体" pitchFamily="2" charset="-122"/>
                <a:ea typeface="宋体" pitchFamily="2" charset="-122"/>
              </a:rPr>
              <a:t>丰富的功能</a:t>
            </a:r>
            <a:endParaRPr lang="en-US" altLang="zh-CN" b="0" dirty="0">
              <a:latin typeface="宋体" pitchFamily="2" charset="-122"/>
              <a:ea typeface="宋体" pitchFamily="2" charset="-122"/>
            </a:endParaRPr>
          </a:p>
          <a:p>
            <a:pPr lvl="1"/>
            <a:r>
              <a:rPr lang="en-US" altLang="zh-CN" b="0" dirty="0">
                <a:latin typeface="宋体" pitchFamily="2" charset="-122"/>
                <a:ea typeface="宋体" pitchFamily="2" charset="-122"/>
              </a:rPr>
              <a:t>Cortex-R: </a:t>
            </a:r>
            <a:r>
              <a:rPr lang="zh-CN" altLang="en-US" b="0" dirty="0">
                <a:latin typeface="宋体" pitchFamily="2" charset="-122"/>
                <a:ea typeface="宋体" pitchFamily="2" charset="-122"/>
              </a:rPr>
              <a:t>高可靠性</a:t>
            </a:r>
            <a:r>
              <a:rPr lang="en-US" altLang="zh-CN" b="0" dirty="0">
                <a:latin typeface="宋体" pitchFamily="2" charset="-122"/>
                <a:ea typeface="宋体" pitchFamily="2" charset="-122"/>
              </a:rPr>
              <a:t>, </a:t>
            </a:r>
            <a:r>
              <a:rPr lang="zh-CN" altLang="en-US" b="0" dirty="0">
                <a:latin typeface="宋体" pitchFamily="2" charset="-122"/>
                <a:ea typeface="宋体" pitchFamily="2" charset="-122"/>
              </a:rPr>
              <a:t>高实时应用</a:t>
            </a:r>
            <a:endParaRPr lang="en-US" altLang="zh-CN" b="0" dirty="0">
              <a:latin typeface="宋体" pitchFamily="2" charset="-122"/>
              <a:ea typeface="宋体" pitchFamily="2" charset="-122"/>
            </a:endParaRPr>
          </a:p>
          <a:p>
            <a:pPr lvl="1"/>
            <a:r>
              <a:rPr lang="en-US" altLang="zh-CN" b="0" dirty="0">
                <a:latin typeface="宋体" pitchFamily="2" charset="-122"/>
                <a:ea typeface="宋体" pitchFamily="2" charset="-122"/>
              </a:rPr>
              <a:t>Cortex-M</a:t>
            </a:r>
            <a:r>
              <a:rPr lang="zh-CN" altLang="en-US" b="0" dirty="0">
                <a:latin typeface="宋体" pitchFamily="2" charset="-122"/>
                <a:ea typeface="宋体" pitchFamily="2" charset="-122"/>
              </a:rPr>
              <a:t>：低功耗</a:t>
            </a:r>
            <a:r>
              <a:rPr lang="en-US" altLang="zh-CN" b="0" dirty="0">
                <a:latin typeface="宋体" pitchFamily="2" charset="-122"/>
                <a:ea typeface="宋体" pitchFamily="2" charset="-122"/>
              </a:rPr>
              <a:t>, </a:t>
            </a:r>
            <a:r>
              <a:rPr lang="zh-CN" altLang="en-US" b="0" dirty="0">
                <a:latin typeface="宋体" pitchFamily="2" charset="-122"/>
                <a:ea typeface="宋体" pitchFamily="2" charset="-122"/>
              </a:rPr>
              <a:t>代替微控制器（单片机）</a:t>
            </a:r>
            <a:endParaRPr lang="en-US" altLang="zh-CN" b="0" dirty="0">
              <a:latin typeface="宋体" pitchFamily="2" charset="-122"/>
              <a:ea typeface="宋体" pitchFamily="2" charset="-122"/>
            </a:endParaRPr>
          </a:p>
          <a:p>
            <a:r>
              <a:rPr lang="en-US" altLang="zh-CN" sz="2800" b="0" dirty="0" err="1">
                <a:latin typeface="宋体" pitchFamily="2" charset="-122"/>
                <a:ea typeface="宋体" pitchFamily="2" charset="-122"/>
                <a:hlinkClick r:id="rId2"/>
              </a:rPr>
              <a:t>SecurCore</a:t>
            </a:r>
            <a:r>
              <a:rPr lang="en-US" altLang="zh-CN" sz="2800" b="0" dirty="0">
                <a:latin typeface="宋体" pitchFamily="2" charset="-122"/>
                <a:ea typeface="宋体" pitchFamily="2" charset="-122"/>
              </a:rPr>
              <a:t>: </a:t>
            </a:r>
            <a:r>
              <a:rPr kumimoji="1" lang="zh-CN" altLang="en-US" sz="2800" b="0" dirty="0">
                <a:solidFill>
                  <a:schemeClr val="tx1"/>
                </a:solidFill>
                <a:latin typeface="宋体" pitchFamily="2" charset="-122"/>
                <a:ea typeface="宋体" pitchFamily="2" charset="-122"/>
              </a:rPr>
              <a:t>安全应用</a:t>
            </a:r>
            <a:endParaRPr kumimoji="1" lang="en-US" altLang="zh-CN" sz="2800" b="0" dirty="0">
              <a:solidFill>
                <a:schemeClr val="tx1"/>
              </a:solidFill>
              <a:latin typeface="宋体" pitchFamily="2" charset="-122"/>
              <a:ea typeface="宋体" pitchFamily="2" charset="-122"/>
            </a:endParaRPr>
          </a:p>
          <a:p>
            <a:pPr lvl="2"/>
            <a:endParaRPr lang="en-US" altLang="zh-CN" sz="2800" b="0" dirty="0">
              <a:latin typeface="宋体" pitchFamily="2" charset="-122"/>
              <a:ea typeface="宋体" pitchFamily="2" charset="-122"/>
            </a:endParaRPr>
          </a:p>
          <a:p>
            <a:pPr lvl="2"/>
            <a:endParaRPr lang="zh-CN" altLang="en-US" sz="2800" b="0" dirty="0">
              <a:latin typeface="Arial" panose="020B0604020202020204" pitchFamily="34" charset="0"/>
              <a:ea typeface="黑体" panose="02010609060101010101" pitchFamily="49" charset="-122"/>
            </a:endParaRPr>
          </a:p>
        </p:txBody>
      </p:sp>
      <p:sp>
        <p:nvSpPr>
          <p:cNvPr id="4" name="Date Placeholder 3"/>
          <p:cNvSpPr>
            <a:spLocks noGrp="1"/>
          </p:cNvSpPr>
          <p:nvPr>
            <p:ph type="dt" sz="half" idx="10"/>
          </p:nvPr>
        </p:nvSpPr>
        <p:spPr/>
        <p:txBody>
          <a:bodyPr/>
          <a:lstStyle/>
          <a:p>
            <a:pPr>
              <a:defRPr/>
            </a:pPr>
            <a:fld id="{1A72DD47-BA07-4AFD-8D74-4A2ACA6C6611}"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41</a:t>
            </a:fld>
            <a:endParaRPr lang="en-US" altLang="zh-CN"/>
          </a:p>
        </p:txBody>
      </p:sp>
    </p:spTree>
    <p:extLst>
      <p:ext uri="{BB962C8B-B14F-4D97-AF65-F5344CB8AC3E}">
        <p14:creationId xmlns:p14="http://schemas.microsoft.com/office/powerpoint/2010/main" val="175083493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2.3 </a:t>
            </a:r>
            <a:r>
              <a:rPr lang="zh-CN" altLang="en-US" sz="3600" b="0" dirty="0">
                <a:latin typeface="宋体" pitchFamily="2" charset="-122"/>
                <a:ea typeface="宋体" pitchFamily="2" charset="-122"/>
              </a:rPr>
              <a:t>嵌入式微处理器选型</a:t>
            </a:r>
          </a:p>
        </p:txBody>
      </p:sp>
      <p:sp>
        <p:nvSpPr>
          <p:cNvPr id="3" name="Content Placeholder 2"/>
          <p:cNvSpPr>
            <a:spLocks noGrp="1"/>
          </p:cNvSpPr>
          <p:nvPr>
            <p:ph idx="1"/>
          </p:nvPr>
        </p:nvSpPr>
        <p:spPr/>
        <p:txBody>
          <a:bodyPr/>
          <a:lstStyle/>
          <a:p>
            <a:pPr>
              <a:buNone/>
            </a:pPr>
            <a:r>
              <a:rPr lang="en-US" altLang="zh-CN" sz="2400" b="0" dirty="0">
                <a:solidFill>
                  <a:srgbClr val="FF0000"/>
                </a:solidFill>
                <a:latin typeface="宋体" pitchFamily="2" charset="-122"/>
                <a:ea typeface="宋体" pitchFamily="2" charset="-122"/>
              </a:rPr>
              <a:t>ARM</a:t>
            </a:r>
            <a:r>
              <a:rPr lang="zh-CN" altLang="en-US" sz="2400" b="0" dirty="0">
                <a:solidFill>
                  <a:srgbClr val="FF0000"/>
                </a:solidFill>
                <a:latin typeface="宋体" pitchFamily="2" charset="-122"/>
                <a:ea typeface="宋体" pitchFamily="2" charset="-122"/>
              </a:rPr>
              <a:t>微处理器内核的选择</a:t>
            </a:r>
            <a:r>
              <a:rPr lang="zh-CN" altLang="en-US" sz="2400" b="0" dirty="0">
                <a:solidFill>
                  <a:schemeClr val="tx1"/>
                </a:solidFill>
                <a:latin typeface="宋体" pitchFamily="2" charset="-122"/>
                <a:ea typeface="宋体" pitchFamily="2" charset="-122"/>
              </a:rPr>
              <a:t>：</a:t>
            </a:r>
            <a:endParaRPr lang="en-US" altLang="zh-CN" sz="2400" b="0" dirty="0">
              <a:solidFill>
                <a:schemeClr val="tx1"/>
              </a:solidFill>
              <a:latin typeface="宋体" pitchFamily="2" charset="-122"/>
              <a:ea typeface="宋体" pitchFamily="2" charset="-122"/>
            </a:endParaRPr>
          </a:p>
          <a:p>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微处理器包含一系列内核结构以适应不同的应用领域。如果用户希望使用</a:t>
            </a:r>
            <a:r>
              <a:rPr lang="en-US" altLang="zh-CN" sz="2400" b="0" dirty="0">
                <a:solidFill>
                  <a:schemeClr val="tx1"/>
                </a:solidFill>
                <a:latin typeface="宋体" pitchFamily="2" charset="-122"/>
                <a:ea typeface="宋体" pitchFamily="2" charset="-122"/>
              </a:rPr>
              <a:t>WinCE</a:t>
            </a:r>
            <a:r>
              <a:rPr lang="zh-CN" altLang="en-US" sz="2400" b="0" dirty="0">
                <a:solidFill>
                  <a:schemeClr val="tx1"/>
                </a:solidFill>
                <a:latin typeface="宋体" pitchFamily="2" charset="-122"/>
                <a:ea typeface="宋体" pitchFamily="2" charset="-122"/>
              </a:rPr>
              <a:t>或标准</a:t>
            </a:r>
            <a:r>
              <a:rPr lang="en-US" altLang="zh-CN" sz="2400" b="0" dirty="0">
                <a:solidFill>
                  <a:schemeClr val="tx1"/>
                </a:solidFill>
                <a:latin typeface="宋体" pitchFamily="2" charset="-122"/>
                <a:ea typeface="宋体" pitchFamily="2" charset="-122"/>
              </a:rPr>
              <a:t>Linux</a:t>
            </a:r>
            <a:r>
              <a:rPr lang="zh-CN" altLang="en-US" sz="2400" b="0" dirty="0">
                <a:solidFill>
                  <a:schemeClr val="tx1"/>
                </a:solidFill>
                <a:latin typeface="宋体" pitchFamily="2" charset="-122"/>
                <a:ea typeface="宋体" pitchFamily="2" charset="-122"/>
              </a:rPr>
              <a:t>等操作系统以减少软件开发时间，需选择</a:t>
            </a:r>
            <a:r>
              <a:rPr lang="en-US" altLang="zh-CN" sz="2400" b="0" dirty="0">
                <a:solidFill>
                  <a:schemeClr val="tx1"/>
                </a:solidFill>
                <a:latin typeface="宋体" pitchFamily="2" charset="-122"/>
                <a:ea typeface="宋体" pitchFamily="2" charset="-122"/>
              </a:rPr>
              <a:t>ARM720T</a:t>
            </a:r>
            <a:r>
              <a:rPr lang="zh-CN" altLang="en-US" sz="2400" b="0" dirty="0">
                <a:solidFill>
                  <a:schemeClr val="tx1"/>
                </a:solidFill>
                <a:latin typeface="宋体" pitchFamily="2" charset="-122"/>
                <a:ea typeface="宋体" pitchFamily="2" charset="-122"/>
              </a:rPr>
              <a:t>以上带有</a:t>
            </a:r>
            <a:r>
              <a:rPr lang="en-US" altLang="zh-CN" sz="2400" b="0" dirty="0">
                <a:solidFill>
                  <a:srgbClr val="FF0000"/>
                </a:solidFill>
                <a:latin typeface="宋体" pitchFamily="2" charset="-122"/>
                <a:ea typeface="宋体" pitchFamily="2" charset="-122"/>
              </a:rPr>
              <a:t>MMU</a:t>
            </a:r>
            <a:r>
              <a:rPr lang="zh-CN" altLang="en-US" sz="2400" b="0" dirty="0">
                <a:solidFill>
                  <a:srgbClr val="FF0000"/>
                </a:solidFill>
                <a:latin typeface="宋体" pitchFamily="2" charset="-122"/>
                <a:ea typeface="宋体" pitchFamily="2" charset="-122"/>
              </a:rPr>
              <a:t>（</a:t>
            </a:r>
            <a:r>
              <a:rPr lang="en-US" altLang="zh-CN" sz="2400" b="0" dirty="0">
                <a:solidFill>
                  <a:srgbClr val="FF0000"/>
                </a:solidFill>
                <a:latin typeface="宋体" pitchFamily="2" charset="-122"/>
                <a:ea typeface="宋体" pitchFamily="2" charset="-122"/>
              </a:rPr>
              <a:t>Memory Management Unit</a:t>
            </a:r>
            <a:r>
              <a:rPr lang="zh-CN" altLang="en-US" sz="2400" b="0" dirty="0">
                <a:solidFill>
                  <a:schemeClr val="tx1"/>
                </a:solidFill>
                <a:latin typeface="宋体" pitchFamily="2" charset="-122"/>
                <a:ea typeface="宋体" pitchFamily="2" charset="-122"/>
              </a:rPr>
              <a:t>）功能的</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芯片</a:t>
            </a:r>
          </a:p>
          <a:p>
            <a:r>
              <a:rPr lang="zh-CN" altLang="en-US" sz="2400" b="0" dirty="0">
                <a:solidFill>
                  <a:srgbClr val="FF0000"/>
                </a:solidFill>
                <a:latin typeface="宋体" pitchFamily="2" charset="-122"/>
                <a:ea typeface="宋体" pitchFamily="2" charset="-122"/>
              </a:rPr>
              <a:t>系统工作频率</a:t>
            </a:r>
            <a:r>
              <a:rPr lang="zh-CN" altLang="en-US" sz="2400" b="0" dirty="0">
                <a:solidFill>
                  <a:schemeClr val="tx1"/>
                </a:solidFill>
                <a:latin typeface="宋体" pitchFamily="2" charset="-122"/>
                <a:ea typeface="宋体" pitchFamily="2" charset="-122"/>
              </a:rPr>
              <a:t>：在很大程度上决定了</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微处理器的处理能力</a:t>
            </a:r>
          </a:p>
          <a:p>
            <a:r>
              <a:rPr lang="zh-CN" altLang="en-US" sz="2400" b="0" dirty="0">
                <a:solidFill>
                  <a:srgbClr val="FF0000"/>
                </a:solidFill>
                <a:latin typeface="宋体" pitchFamily="2" charset="-122"/>
                <a:ea typeface="宋体" pitchFamily="2" charset="-122"/>
              </a:rPr>
              <a:t>片内存储器容量</a:t>
            </a:r>
            <a:r>
              <a:rPr lang="zh-CN" altLang="en-US" sz="2400" b="0" dirty="0">
                <a:solidFill>
                  <a:schemeClr val="tx1"/>
                </a:solidFill>
                <a:latin typeface="宋体" pitchFamily="2" charset="-122"/>
                <a:ea typeface="宋体" pitchFamily="2" charset="-122"/>
              </a:rPr>
              <a:t>：大多数的</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微处理器片内存储器的容量都不大，需要用户在设计系统时外扩</a:t>
            </a:r>
          </a:p>
          <a:p>
            <a:r>
              <a:rPr lang="zh-CN" altLang="en-US" sz="2400" b="0" dirty="0">
                <a:solidFill>
                  <a:srgbClr val="FF0000"/>
                </a:solidFill>
                <a:latin typeface="宋体" pitchFamily="2" charset="-122"/>
                <a:ea typeface="宋体" pitchFamily="2" charset="-122"/>
              </a:rPr>
              <a:t>片内外围电路的选择</a:t>
            </a:r>
            <a:r>
              <a:rPr lang="zh-CN" altLang="en-US" sz="2400" b="0" dirty="0">
                <a:solidFill>
                  <a:schemeClr val="tx1"/>
                </a:solidFill>
                <a:latin typeface="宋体" pitchFamily="2" charset="-122"/>
                <a:ea typeface="宋体" pitchFamily="2" charset="-122"/>
              </a:rPr>
              <a:t>：除</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微处理器核以外，几乎所有的</a:t>
            </a:r>
            <a:r>
              <a:rPr lang="en-US" altLang="zh-CN" sz="2400" b="0" dirty="0">
                <a:solidFill>
                  <a:schemeClr val="tx1"/>
                </a:solidFill>
                <a:latin typeface="宋体" pitchFamily="2" charset="-122"/>
                <a:ea typeface="宋体" pitchFamily="2" charset="-122"/>
              </a:rPr>
              <a:t>ARM</a:t>
            </a:r>
            <a:r>
              <a:rPr lang="zh-CN" altLang="en-US" sz="2400" b="0" dirty="0">
                <a:solidFill>
                  <a:schemeClr val="tx1"/>
                </a:solidFill>
                <a:latin typeface="宋体" pitchFamily="2" charset="-122"/>
                <a:ea typeface="宋体" pitchFamily="2" charset="-122"/>
              </a:rPr>
              <a:t>芯片均根据各自不同的应用领域，扩展了相关功能模块，并集成在芯片之中，称之为</a:t>
            </a:r>
            <a:r>
              <a:rPr lang="zh-CN" altLang="en-US" sz="2400" b="0" dirty="0">
                <a:solidFill>
                  <a:srgbClr val="FF0000"/>
                </a:solidFill>
                <a:latin typeface="宋体" pitchFamily="2" charset="-122"/>
                <a:ea typeface="宋体" pitchFamily="2" charset="-122"/>
              </a:rPr>
              <a:t>片内外围电路</a:t>
            </a:r>
            <a:r>
              <a:rPr lang="zh-CN" altLang="en-US" sz="2400" b="0" dirty="0">
                <a:solidFill>
                  <a:schemeClr val="tx1"/>
                </a:solidFill>
                <a:latin typeface="宋体" pitchFamily="2" charset="-122"/>
                <a:ea typeface="宋体" pitchFamily="2" charset="-122"/>
              </a:rPr>
              <a:t>，如</a:t>
            </a:r>
            <a:r>
              <a:rPr lang="en-US" altLang="zh-CN" sz="2400" b="0" dirty="0">
                <a:solidFill>
                  <a:schemeClr val="tx1"/>
                </a:solidFill>
                <a:latin typeface="宋体" pitchFamily="2" charset="-122"/>
                <a:ea typeface="宋体" pitchFamily="2" charset="-122"/>
              </a:rPr>
              <a:t>USB</a:t>
            </a:r>
            <a:r>
              <a:rPr lang="zh-CN" altLang="en-US" sz="2400" b="0" dirty="0">
                <a:solidFill>
                  <a:schemeClr val="tx1"/>
                </a:solidFill>
                <a:latin typeface="宋体" pitchFamily="2" charset="-122"/>
                <a:ea typeface="宋体" pitchFamily="2" charset="-122"/>
              </a:rPr>
              <a:t>接口、</a:t>
            </a:r>
            <a:r>
              <a:rPr lang="en-US" altLang="zh-CN" sz="2400" b="0" dirty="0">
                <a:solidFill>
                  <a:schemeClr val="tx1"/>
                </a:solidFill>
                <a:latin typeface="宋体" pitchFamily="2" charset="-122"/>
                <a:ea typeface="宋体" pitchFamily="2" charset="-122"/>
              </a:rPr>
              <a:t>IIS</a:t>
            </a:r>
            <a:r>
              <a:rPr lang="zh-CN" altLang="en-US" sz="2400" b="0" dirty="0">
                <a:solidFill>
                  <a:schemeClr val="tx1"/>
                </a:solidFill>
                <a:latin typeface="宋体" pitchFamily="2" charset="-122"/>
                <a:ea typeface="宋体" pitchFamily="2" charset="-122"/>
              </a:rPr>
              <a:t>接口、</a:t>
            </a:r>
            <a:r>
              <a:rPr lang="en-US" altLang="zh-CN" sz="2400" b="0" dirty="0">
                <a:solidFill>
                  <a:schemeClr val="tx1"/>
                </a:solidFill>
                <a:latin typeface="宋体" pitchFamily="2" charset="-122"/>
                <a:ea typeface="宋体" pitchFamily="2" charset="-122"/>
              </a:rPr>
              <a:t>LCD</a:t>
            </a:r>
            <a:r>
              <a:rPr lang="zh-CN" altLang="en-US" sz="2400" b="0" dirty="0">
                <a:solidFill>
                  <a:schemeClr val="tx1"/>
                </a:solidFill>
                <a:latin typeface="宋体" pitchFamily="2" charset="-122"/>
                <a:ea typeface="宋体" pitchFamily="2" charset="-122"/>
              </a:rPr>
              <a:t>控制器、键盘接口、</a:t>
            </a:r>
            <a:r>
              <a:rPr lang="en-US" altLang="zh-CN" sz="2400" b="0" dirty="0">
                <a:solidFill>
                  <a:schemeClr val="tx1"/>
                </a:solidFill>
                <a:latin typeface="宋体" pitchFamily="2" charset="-122"/>
                <a:ea typeface="宋体" pitchFamily="2" charset="-122"/>
              </a:rPr>
              <a:t>RTC</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ADC</a:t>
            </a:r>
            <a:r>
              <a:rPr lang="zh-CN" altLang="en-US" sz="2400" b="0" dirty="0">
                <a:solidFill>
                  <a:schemeClr val="tx1"/>
                </a:solidFill>
                <a:latin typeface="宋体" pitchFamily="2" charset="-122"/>
                <a:ea typeface="宋体" pitchFamily="2" charset="-122"/>
              </a:rPr>
              <a:t>和</a:t>
            </a:r>
            <a:r>
              <a:rPr lang="en-US" altLang="zh-CN" sz="2400" b="0" dirty="0">
                <a:solidFill>
                  <a:schemeClr val="tx1"/>
                </a:solidFill>
                <a:latin typeface="宋体" pitchFamily="2" charset="-122"/>
                <a:ea typeface="宋体" pitchFamily="2" charset="-122"/>
              </a:rPr>
              <a:t>DAC</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DSP</a:t>
            </a:r>
            <a:r>
              <a:rPr lang="zh-CN" altLang="en-US" sz="2400" b="0" dirty="0">
                <a:solidFill>
                  <a:schemeClr val="tx1"/>
                </a:solidFill>
                <a:latin typeface="宋体" pitchFamily="2" charset="-122"/>
                <a:ea typeface="宋体" pitchFamily="2" charset="-122"/>
              </a:rPr>
              <a:t>协处理器等</a:t>
            </a:r>
            <a:endParaRPr kumimoji="1" lang="en-US" altLang="zh-CN" sz="2400" b="0" dirty="0">
              <a:solidFill>
                <a:schemeClr val="tx1"/>
              </a:solidFill>
              <a:latin typeface="宋体" pitchFamily="2" charset="-122"/>
              <a:ea typeface="宋体" pitchFamily="2" charset="-122"/>
            </a:endParaRPr>
          </a:p>
          <a:p>
            <a:pPr lvl="2"/>
            <a:endParaRPr lang="en-US" altLang="zh-CN" sz="2300" b="0" dirty="0">
              <a:latin typeface="宋体" pitchFamily="2" charset="-122"/>
              <a:ea typeface="宋体" pitchFamily="2" charset="-122"/>
            </a:endParaRPr>
          </a:p>
          <a:p>
            <a:pPr lvl="2"/>
            <a:endParaRPr lang="zh-CN" altLang="en-US" sz="23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FDC2EC84-178C-4A2C-9417-16097FB287F9}"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42</a:t>
            </a:fld>
            <a:endParaRPr lang="en-US" altLang="zh-CN"/>
          </a:p>
        </p:txBody>
      </p:sp>
    </p:spTree>
    <p:extLst>
      <p:ext uri="{BB962C8B-B14F-4D97-AF65-F5344CB8AC3E}">
        <p14:creationId xmlns:p14="http://schemas.microsoft.com/office/powerpoint/2010/main" val="133785098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866B565-7E6D-4345-8914-113A84AFBDBC}"/>
              </a:ext>
            </a:extLst>
          </p:cNvPr>
          <p:cNvSpPr>
            <a:spLocks noGrp="1" noChangeArrowheads="1"/>
          </p:cNvSpPr>
          <p:nvPr>
            <p:ph type="title"/>
          </p:nvPr>
        </p:nvSpPr>
        <p:spPr/>
        <p:txBody>
          <a:bodyPr/>
          <a:lstStyle/>
          <a:p>
            <a:r>
              <a:rPr lang="en-US" altLang="zh-CN" dirty="0"/>
              <a:t>2.3  </a:t>
            </a:r>
            <a:r>
              <a:rPr lang="zh-CN" altLang="en-US" dirty="0"/>
              <a:t>嵌入式</a:t>
            </a:r>
            <a:r>
              <a:rPr lang="en-US" altLang="zh-CN" dirty="0"/>
              <a:t>CPU</a:t>
            </a:r>
            <a:r>
              <a:rPr lang="zh-CN" altLang="en-US" dirty="0"/>
              <a:t>架构</a:t>
            </a:r>
          </a:p>
        </p:txBody>
      </p:sp>
      <p:sp>
        <p:nvSpPr>
          <p:cNvPr id="43011" name="Rectangle 3">
            <a:extLst>
              <a:ext uri="{FF2B5EF4-FFF2-40B4-BE49-F238E27FC236}">
                <a16:creationId xmlns:a16="http://schemas.microsoft.com/office/drawing/2014/main" id="{CFA1A7BC-6008-4809-990F-348FE05144B2}"/>
              </a:ext>
            </a:extLst>
          </p:cNvPr>
          <p:cNvSpPr>
            <a:spLocks noGrp="1" noChangeArrowheads="1"/>
          </p:cNvSpPr>
          <p:nvPr>
            <p:ph type="body" idx="1"/>
          </p:nvPr>
        </p:nvSpPr>
        <p:spPr>
          <a:xfrm>
            <a:off x="563563" y="1700213"/>
            <a:ext cx="8413750" cy="4849812"/>
          </a:xfrm>
        </p:spPr>
        <p:txBody>
          <a:bodyPr/>
          <a:lstStyle/>
          <a:p>
            <a:pPr>
              <a:lnSpc>
                <a:spcPct val="135000"/>
              </a:lnSpc>
            </a:pPr>
            <a:r>
              <a:rPr lang="en-US" altLang="zh-CN" sz="2000" dirty="0"/>
              <a:t>CPU</a:t>
            </a:r>
            <a:r>
              <a:rPr lang="zh-CN" altLang="en-US" sz="2000" dirty="0"/>
              <a:t>发展出来三个分枝：</a:t>
            </a:r>
            <a:r>
              <a:rPr lang="en-US" altLang="zh-CN" sz="2000" dirty="0"/>
              <a:t>DSP</a:t>
            </a:r>
            <a:r>
              <a:rPr lang="zh-CN" altLang="en-US" sz="2000" dirty="0"/>
              <a:t>、</a:t>
            </a:r>
            <a:r>
              <a:rPr lang="en-US" altLang="zh-CN" sz="2000" dirty="0"/>
              <a:t>MCU</a:t>
            </a:r>
            <a:r>
              <a:rPr lang="zh-CN" altLang="en-US" sz="2000" dirty="0"/>
              <a:t>和</a:t>
            </a:r>
            <a:r>
              <a:rPr lang="en-US" altLang="zh-CN" sz="2000" dirty="0"/>
              <a:t>MPU</a:t>
            </a:r>
            <a:r>
              <a:rPr lang="zh-CN" altLang="en-US" sz="2000" dirty="0"/>
              <a:t>。</a:t>
            </a:r>
            <a:endParaRPr lang="en-US" altLang="zh-CN" sz="2000" dirty="0"/>
          </a:p>
          <a:p>
            <a:pPr>
              <a:lnSpc>
                <a:spcPct val="135000"/>
              </a:lnSpc>
            </a:pPr>
            <a:r>
              <a:rPr lang="en-US" altLang="zh-CN" sz="2000" dirty="0"/>
              <a:t>DSP</a:t>
            </a:r>
            <a:r>
              <a:rPr lang="zh-CN" altLang="en-US" sz="2000" dirty="0"/>
              <a:t>运算能力强，擅长很多的重复数据运算，而</a:t>
            </a:r>
            <a:r>
              <a:rPr lang="en-US" altLang="zh-CN" sz="2000" dirty="0"/>
              <a:t>MCU</a:t>
            </a:r>
            <a:r>
              <a:rPr lang="zh-CN" altLang="en-US" sz="2000" dirty="0"/>
              <a:t>则适合不同信息源的多种数据的处理诊断和运算，速度并不如</a:t>
            </a:r>
            <a:r>
              <a:rPr lang="en-US" altLang="zh-CN" sz="2000" dirty="0"/>
              <a:t>DSP</a:t>
            </a:r>
            <a:r>
              <a:rPr lang="zh-CN" altLang="en-US" sz="2000" dirty="0"/>
              <a:t>。</a:t>
            </a:r>
            <a:endParaRPr lang="en-US" altLang="zh-CN" sz="2000" dirty="0"/>
          </a:p>
          <a:p>
            <a:pPr>
              <a:lnSpc>
                <a:spcPct val="135000"/>
              </a:lnSpc>
            </a:pPr>
            <a:r>
              <a:rPr lang="en-US" altLang="zh-CN" sz="2000" dirty="0"/>
              <a:t>MCU</a:t>
            </a:r>
            <a:r>
              <a:rPr lang="zh-CN" altLang="en-US" sz="2000" dirty="0"/>
              <a:t>区别于</a:t>
            </a:r>
            <a:r>
              <a:rPr lang="en-US" altLang="zh-CN" sz="2000" dirty="0"/>
              <a:t>DSP</a:t>
            </a:r>
            <a:r>
              <a:rPr lang="zh-CN" altLang="en-US" sz="2000" dirty="0"/>
              <a:t>的最大特点在于它的通用性，反应在指令集和寻址模式中。 </a:t>
            </a:r>
            <a:endParaRPr lang="en-US" altLang="zh-CN" sz="2000" dirty="0"/>
          </a:p>
          <a:p>
            <a:pPr>
              <a:lnSpc>
                <a:spcPct val="135000"/>
              </a:lnSpc>
            </a:pPr>
            <a:r>
              <a:rPr lang="en-US" altLang="zh-CN" sz="2000" dirty="0"/>
              <a:t>MCU(micro controller unit)</a:t>
            </a:r>
            <a:r>
              <a:rPr lang="zh-CN" altLang="en-US" sz="2000" dirty="0"/>
              <a:t>微控制器单元</a:t>
            </a:r>
            <a:r>
              <a:rPr lang="en-US" altLang="zh-CN" sz="2000" dirty="0"/>
              <a:t>, MPU (micro processor unit)</a:t>
            </a:r>
            <a:r>
              <a:rPr lang="zh-CN" altLang="en-US" sz="2000" dirty="0"/>
              <a:t>微处理器单元</a:t>
            </a:r>
            <a:r>
              <a:rPr lang="en-US" altLang="zh-CN" sz="2000" dirty="0"/>
              <a:t>, </a:t>
            </a:r>
            <a:r>
              <a:rPr lang="zh-CN" altLang="en-US" sz="2000" dirty="0"/>
              <a:t>其中</a:t>
            </a:r>
            <a:r>
              <a:rPr lang="en-US" altLang="zh-CN" sz="2000" dirty="0"/>
              <a:t>,MCU</a:t>
            </a:r>
            <a:r>
              <a:rPr lang="zh-CN" altLang="en-US" sz="2000" dirty="0"/>
              <a:t>集成了片上外围器件</a:t>
            </a:r>
            <a:r>
              <a:rPr lang="en-US" altLang="zh-CN" sz="2000" dirty="0"/>
              <a:t>,</a:t>
            </a:r>
            <a:r>
              <a:rPr lang="zh-CN" altLang="en-US" sz="2000" dirty="0"/>
              <a:t>而</a:t>
            </a:r>
            <a:r>
              <a:rPr lang="en-US" altLang="zh-CN" sz="2000" dirty="0"/>
              <a:t>MPU</a:t>
            </a:r>
            <a:r>
              <a:rPr lang="zh-CN" altLang="en-US" sz="2000" dirty="0"/>
              <a:t>不带外围器件</a:t>
            </a:r>
            <a:r>
              <a:rPr lang="en-US" altLang="zh-CN" sz="2000" dirty="0"/>
              <a:t>(</a:t>
            </a:r>
            <a:r>
              <a:rPr lang="zh-CN" altLang="en-US" sz="2000" dirty="0"/>
              <a:t>例如存储器阵列</a:t>
            </a:r>
            <a:r>
              <a:rPr lang="en-US" altLang="zh-CN" sz="2000" dirty="0"/>
              <a:t>)</a:t>
            </a:r>
            <a:r>
              <a:rPr lang="zh-CN" altLang="en-US" sz="2000" dirty="0"/>
              <a:t>。</a:t>
            </a:r>
          </a:p>
          <a:p>
            <a:pPr>
              <a:lnSpc>
                <a:spcPct val="135000"/>
              </a:lnSpc>
            </a:pPr>
            <a:r>
              <a:rPr lang="en-US" altLang="zh-CN" sz="2000" dirty="0"/>
              <a:t>DSP</a:t>
            </a:r>
            <a:r>
              <a:rPr lang="zh-CN" altLang="en-US" sz="2000" dirty="0"/>
              <a:t>与</a:t>
            </a:r>
            <a:r>
              <a:rPr lang="en-US" altLang="zh-CN" sz="2000" dirty="0"/>
              <a:t>MCU</a:t>
            </a:r>
            <a:r>
              <a:rPr lang="zh-CN" altLang="en-US" sz="2000" dirty="0"/>
              <a:t>的结合是</a:t>
            </a:r>
            <a:r>
              <a:rPr lang="en-US" altLang="zh-CN" sz="2000" dirty="0"/>
              <a:t>DSC</a:t>
            </a:r>
            <a:r>
              <a:rPr lang="zh-CN" altLang="en-US" sz="2000" dirty="0"/>
              <a:t>。</a:t>
            </a:r>
            <a:r>
              <a:rPr lang="en-US" altLang="zh-CN" sz="2000" dirty="0"/>
              <a:t>DSC</a:t>
            </a:r>
            <a:r>
              <a:rPr lang="zh-CN" altLang="en-US" sz="2000" dirty="0"/>
              <a:t>就是数字信号控制器，在处理许多需由微控制器</a:t>
            </a:r>
            <a:r>
              <a:rPr lang="en-US" altLang="zh-CN" sz="2000" dirty="0"/>
              <a:t>(MCU)</a:t>
            </a:r>
            <a:r>
              <a:rPr lang="zh-CN" altLang="en-US" sz="2000" dirty="0"/>
              <a:t>和数字信号处理器</a:t>
            </a:r>
            <a:r>
              <a:rPr lang="en-US" altLang="zh-CN" sz="2000" dirty="0"/>
              <a:t>(DSP)</a:t>
            </a:r>
            <a:r>
              <a:rPr lang="zh-CN" altLang="en-US" sz="2000" dirty="0"/>
              <a:t>共同完成的复杂问题上得到应用。</a:t>
            </a:r>
            <a:endParaRPr lang="en-US" altLang="zh-CN" sz="2000" dirty="0"/>
          </a:p>
          <a:p>
            <a:endParaRPr lang="en-US" altLang="zh-CN" sz="2800"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5951A1F-4914-479A-9B35-CAD5B50C6032}"/>
              </a:ext>
            </a:extLst>
          </p:cNvPr>
          <p:cNvSpPr>
            <a:spLocks noGrp="1" noChangeArrowheads="1"/>
          </p:cNvSpPr>
          <p:nvPr>
            <p:ph type="title"/>
          </p:nvPr>
        </p:nvSpPr>
        <p:spPr/>
        <p:txBody>
          <a:bodyPr/>
          <a:lstStyle/>
          <a:p>
            <a:r>
              <a:rPr lang="en-US" altLang="zh-CN" dirty="0"/>
              <a:t>2.3.1  </a:t>
            </a:r>
            <a:r>
              <a:rPr lang="zh-CN" altLang="en-US" dirty="0"/>
              <a:t>冯诺依曼结构</a:t>
            </a:r>
          </a:p>
        </p:txBody>
      </p:sp>
      <p:sp>
        <p:nvSpPr>
          <p:cNvPr id="44035" name="Rectangle 3">
            <a:extLst>
              <a:ext uri="{FF2B5EF4-FFF2-40B4-BE49-F238E27FC236}">
                <a16:creationId xmlns:a16="http://schemas.microsoft.com/office/drawing/2014/main" id="{76F69012-F0AF-4B21-8F22-E0B5A34C3E73}"/>
              </a:ext>
            </a:extLst>
          </p:cNvPr>
          <p:cNvSpPr>
            <a:spLocks noGrp="1" noChangeArrowheads="1"/>
          </p:cNvSpPr>
          <p:nvPr>
            <p:ph type="body" idx="1"/>
          </p:nvPr>
        </p:nvSpPr>
        <p:spPr>
          <a:xfrm>
            <a:off x="563563" y="3860800"/>
            <a:ext cx="8413750" cy="2689225"/>
          </a:xfrm>
        </p:spPr>
        <p:txBody>
          <a:bodyPr/>
          <a:lstStyle/>
          <a:p>
            <a:pPr>
              <a:lnSpc>
                <a:spcPct val="135000"/>
              </a:lnSpc>
            </a:pPr>
            <a:r>
              <a:rPr lang="zh-CN" altLang="en-US" sz="2000"/>
              <a:t>冯</a:t>
            </a:r>
            <a:r>
              <a:rPr lang="en-US" altLang="zh-CN" sz="2000"/>
              <a:t>·</a:t>
            </a:r>
            <a:r>
              <a:rPr lang="zh-CN" altLang="en-US" sz="2000"/>
              <a:t>诺依曼结构也称普林斯顿结构，是一种将程序指令存储器和数据存储器合并在一起的存储器结构。程序指令存储地址和数据存储地址指向同一个存储器的不同物理位置，因此程序指令和数据的宽度相同，如英特尔公司的</a:t>
            </a:r>
            <a:r>
              <a:rPr lang="en-US" altLang="zh-CN" sz="2000"/>
              <a:t>8086</a:t>
            </a:r>
            <a:r>
              <a:rPr lang="zh-CN" altLang="en-US" sz="2000"/>
              <a:t>中央处理器的程序指令和数据都是</a:t>
            </a:r>
            <a:r>
              <a:rPr lang="en-US" altLang="zh-CN" sz="2000"/>
              <a:t>16</a:t>
            </a:r>
            <a:r>
              <a:rPr lang="zh-CN" altLang="en-US" sz="2000"/>
              <a:t>位宽。 </a:t>
            </a:r>
          </a:p>
        </p:txBody>
      </p:sp>
      <p:pic>
        <p:nvPicPr>
          <p:cNvPr id="44036" name="Picture 2" descr="8087701_1314847250Yy4n">
            <a:extLst>
              <a:ext uri="{FF2B5EF4-FFF2-40B4-BE49-F238E27FC236}">
                <a16:creationId xmlns:a16="http://schemas.microsoft.com/office/drawing/2014/main" id="{3D15D198-A1BE-400D-8A53-0993FCA30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557338"/>
            <a:ext cx="4983163"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77E21D9-4AEE-46EB-8270-B6B51F84BD5D}"/>
              </a:ext>
            </a:extLst>
          </p:cNvPr>
          <p:cNvSpPr>
            <a:spLocks noGrp="1" noChangeArrowheads="1"/>
          </p:cNvSpPr>
          <p:nvPr>
            <p:ph type="title"/>
          </p:nvPr>
        </p:nvSpPr>
        <p:spPr/>
        <p:txBody>
          <a:bodyPr/>
          <a:lstStyle/>
          <a:p>
            <a:r>
              <a:rPr lang="en-US" altLang="zh-CN" dirty="0"/>
              <a:t>2. 3.1  </a:t>
            </a:r>
            <a:r>
              <a:rPr lang="zh-CN" altLang="en-US" dirty="0"/>
              <a:t>冯诺依曼结构</a:t>
            </a:r>
          </a:p>
        </p:txBody>
      </p:sp>
      <p:sp>
        <p:nvSpPr>
          <p:cNvPr id="46083" name="Rectangle 3">
            <a:extLst>
              <a:ext uri="{FF2B5EF4-FFF2-40B4-BE49-F238E27FC236}">
                <a16:creationId xmlns:a16="http://schemas.microsoft.com/office/drawing/2014/main" id="{94FC94E9-017A-4073-A2D7-1B195A825DAC}"/>
              </a:ext>
            </a:extLst>
          </p:cNvPr>
          <p:cNvSpPr>
            <a:spLocks noGrp="1" noChangeArrowheads="1"/>
          </p:cNvSpPr>
          <p:nvPr>
            <p:ph type="body" idx="1"/>
          </p:nvPr>
        </p:nvSpPr>
        <p:spPr>
          <a:xfrm>
            <a:off x="395288" y="1700213"/>
            <a:ext cx="8413750" cy="2690812"/>
          </a:xfrm>
        </p:spPr>
        <p:txBody>
          <a:bodyPr/>
          <a:lstStyle/>
          <a:p>
            <a:pPr>
              <a:lnSpc>
                <a:spcPct val="135000"/>
              </a:lnSpc>
            </a:pPr>
            <a:r>
              <a:rPr lang="zh-CN" altLang="en-US" sz="2000"/>
              <a:t>如下图所示，指令</a:t>
            </a:r>
            <a:r>
              <a:rPr lang="en-US" altLang="zh-CN" sz="2000"/>
              <a:t>1</a:t>
            </a:r>
            <a:r>
              <a:rPr lang="zh-CN" altLang="en-US" sz="2000"/>
              <a:t>至指令</a:t>
            </a:r>
            <a:r>
              <a:rPr lang="en-US" altLang="zh-CN" sz="2000"/>
              <a:t>3</a:t>
            </a:r>
            <a:r>
              <a:rPr lang="zh-CN" altLang="en-US" sz="2000"/>
              <a:t>均为存、取数指令，对冯</a:t>
            </a:r>
            <a:r>
              <a:rPr lang="en-US" altLang="zh-CN" sz="2000"/>
              <a:t>.</a:t>
            </a:r>
            <a:r>
              <a:rPr lang="zh-CN" altLang="en-US" sz="2000"/>
              <a:t>诺伊曼结构处理器，由于取指令和存取数据要从同一个存储空间存取，经由同一总线传输，因而它们无法重叠执行，只有一个完成后再进行下一个。</a:t>
            </a:r>
          </a:p>
        </p:txBody>
      </p:sp>
      <p:pic>
        <p:nvPicPr>
          <p:cNvPr id="46084" name="Picture 2" descr="8087701_13148472817jVV">
            <a:extLst>
              <a:ext uri="{FF2B5EF4-FFF2-40B4-BE49-F238E27FC236}">
                <a16:creationId xmlns:a16="http://schemas.microsoft.com/office/drawing/2014/main" id="{AA721045-0796-4800-9757-98A931F9C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005263"/>
            <a:ext cx="74485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ABDA217-0E42-4A1B-A695-2D3F6B8B2E0D}"/>
              </a:ext>
            </a:extLst>
          </p:cNvPr>
          <p:cNvSpPr>
            <a:spLocks noGrp="1" noChangeArrowheads="1"/>
          </p:cNvSpPr>
          <p:nvPr>
            <p:ph type="title"/>
          </p:nvPr>
        </p:nvSpPr>
        <p:spPr/>
        <p:txBody>
          <a:bodyPr/>
          <a:lstStyle/>
          <a:p>
            <a:r>
              <a:rPr lang="en-US" altLang="zh-CN" dirty="0"/>
              <a:t>2.3.2  </a:t>
            </a:r>
            <a:r>
              <a:rPr lang="zh-CN" altLang="en-US" dirty="0"/>
              <a:t>哈佛结构</a:t>
            </a:r>
          </a:p>
        </p:txBody>
      </p:sp>
      <p:sp>
        <p:nvSpPr>
          <p:cNvPr id="48131" name="Rectangle 3">
            <a:extLst>
              <a:ext uri="{FF2B5EF4-FFF2-40B4-BE49-F238E27FC236}">
                <a16:creationId xmlns:a16="http://schemas.microsoft.com/office/drawing/2014/main" id="{AA7D7E6F-CCCB-43F0-8D1E-ED27E847328E}"/>
              </a:ext>
            </a:extLst>
          </p:cNvPr>
          <p:cNvSpPr>
            <a:spLocks noGrp="1" noChangeArrowheads="1"/>
          </p:cNvSpPr>
          <p:nvPr>
            <p:ph type="body" idx="1"/>
          </p:nvPr>
        </p:nvSpPr>
        <p:spPr>
          <a:xfrm>
            <a:off x="563563" y="3644900"/>
            <a:ext cx="8413750" cy="3097213"/>
          </a:xfrm>
        </p:spPr>
        <p:txBody>
          <a:bodyPr/>
          <a:lstStyle/>
          <a:p>
            <a:pPr>
              <a:lnSpc>
                <a:spcPct val="135000"/>
              </a:lnSpc>
            </a:pPr>
            <a:r>
              <a:rPr lang="zh-CN" altLang="en-US" sz="2000" dirty="0"/>
              <a:t>数字信号处理一般需要较大的运算量和较高的运算速度，为了提高数据吞吐量，在数字信号处理器中大多采用哈佛结构。</a:t>
            </a:r>
          </a:p>
          <a:p>
            <a:pPr>
              <a:lnSpc>
                <a:spcPct val="135000"/>
              </a:lnSpc>
            </a:pPr>
            <a:r>
              <a:rPr lang="zh-CN" altLang="en-US" sz="2000" dirty="0"/>
              <a:t>与冯</a:t>
            </a:r>
            <a:r>
              <a:rPr lang="en-US" altLang="zh-CN" sz="2000" dirty="0"/>
              <a:t>.</a:t>
            </a:r>
            <a:r>
              <a:rPr lang="zh-CN" altLang="en-US" sz="2000" dirty="0"/>
              <a:t>诺伊曼结构处理器比较，哈佛结构处理器有两个明显的</a:t>
            </a:r>
            <a:r>
              <a:rPr lang="zh-CN" altLang="en-US" sz="2000" dirty="0">
                <a:solidFill>
                  <a:srgbClr val="FF0000"/>
                </a:solidFill>
              </a:rPr>
              <a:t>特点</a:t>
            </a:r>
            <a:r>
              <a:rPr lang="zh-CN" altLang="en-US" sz="2000" dirty="0"/>
              <a:t>：</a:t>
            </a:r>
          </a:p>
          <a:p>
            <a:pPr lvl="1">
              <a:lnSpc>
                <a:spcPct val="135000"/>
              </a:lnSpc>
            </a:pPr>
            <a:r>
              <a:rPr lang="zh-CN" altLang="en-US" sz="1600" dirty="0"/>
              <a:t>使用两个独立的存储器模块，分别存储指令和数据，每个存储模块都不允许指令和数据并存；</a:t>
            </a:r>
          </a:p>
          <a:p>
            <a:pPr lvl="1">
              <a:lnSpc>
                <a:spcPct val="135000"/>
              </a:lnSpc>
            </a:pPr>
            <a:r>
              <a:rPr lang="zh-CN" altLang="en-US" sz="1600" dirty="0"/>
              <a:t>使用独立的两条总线，分别作为</a:t>
            </a:r>
            <a:r>
              <a:rPr lang="en-US" altLang="zh-CN" sz="1600" dirty="0"/>
              <a:t>CPU</a:t>
            </a:r>
            <a:r>
              <a:rPr lang="zh-CN" altLang="en-US" sz="1600" dirty="0"/>
              <a:t>与每个存储器之间的专用通信路径，而这两条总线之间毫无关联。</a:t>
            </a:r>
          </a:p>
        </p:txBody>
      </p:sp>
      <p:pic>
        <p:nvPicPr>
          <p:cNvPr id="48132" name="Picture 3" descr="8087701_1314847306v117">
            <a:extLst>
              <a:ext uri="{FF2B5EF4-FFF2-40B4-BE49-F238E27FC236}">
                <a16:creationId xmlns:a16="http://schemas.microsoft.com/office/drawing/2014/main" id="{BF692522-2367-43D1-AE3C-54DC9756C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484313"/>
            <a:ext cx="4608513"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5C545101-D63A-4DA9-924D-7CAFC971701A}"/>
              </a:ext>
            </a:extLst>
          </p:cNvPr>
          <p:cNvSpPr>
            <a:spLocks noGrp="1" noChangeArrowheads="1"/>
          </p:cNvSpPr>
          <p:nvPr>
            <p:ph type="title"/>
          </p:nvPr>
        </p:nvSpPr>
        <p:spPr/>
        <p:txBody>
          <a:bodyPr/>
          <a:lstStyle/>
          <a:p>
            <a:r>
              <a:rPr lang="en-US" altLang="zh-CN" dirty="0"/>
              <a:t>2.3.2  </a:t>
            </a:r>
            <a:r>
              <a:rPr lang="zh-CN" altLang="en-US" dirty="0"/>
              <a:t>哈佛结构</a:t>
            </a:r>
          </a:p>
        </p:txBody>
      </p:sp>
      <p:sp>
        <p:nvSpPr>
          <p:cNvPr id="50179" name="Rectangle 3">
            <a:extLst>
              <a:ext uri="{FF2B5EF4-FFF2-40B4-BE49-F238E27FC236}">
                <a16:creationId xmlns:a16="http://schemas.microsoft.com/office/drawing/2014/main" id="{53C5CACD-166E-4D18-932D-9D5CC651FD16}"/>
              </a:ext>
            </a:extLst>
          </p:cNvPr>
          <p:cNvSpPr>
            <a:spLocks noGrp="1" noChangeArrowheads="1"/>
          </p:cNvSpPr>
          <p:nvPr>
            <p:ph type="body" idx="1"/>
          </p:nvPr>
        </p:nvSpPr>
        <p:spPr>
          <a:xfrm>
            <a:off x="611188" y="3357563"/>
            <a:ext cx="8413750" cy="3095625"/>
          </a:xfrm>
        </p:spPr>
        <p:txBody>
          <a:bodyPr/>
          <a:lstStyle/>
          <a:p>
            <a:pPr>
              <a:lnSpc>
                <a:spcPct val="135000"/>
              </a:lnSpc>
            </a:pPr>
            <a:r>
              <a:rPr lang="zh-CN" altLang="en-US" sz="2000" dirty="0"/>
              <a:t>由于</a:t>
            </a:r>
            <a:r>
              <a:rPr lang="zh-CN" altLang="en-US" sz="2000" dirty="0">
                <a:solidFill>
                  <a:srgbClr val="FF0000"/>
                </a:solidFill>
              </a:rPr>
              <a:t>取指令和存取数据</a:t>
            </a:r>
            <a:r>
              <a:rPr lang="zh-CN" altLang="en-US" sz="2000" dirty="0"/>
              <a:t>分别</a:t>
            </a:r>
            <a:r>
              <a:rPr lang="zh-CN" altLang="en-US" sz="2000" dirty="0">
                <a:solidFill>
                  <a:srgbClr val="FF0000"/>
                </a:solidFill>
              </a:rPr>
              <a:t>经由不同的存储空间和不同的总线</a:t>
            </a:r>
            <a:r>
              <a:rPr lang="zh-CN" altLang="en-US" sz="2000" dirty="0"/>
              <a:t>，使得各条指令可以重叠执行，这样，也就克服了数据流传输的瓶颈，提高了运算速度。</a:t>
            </a:r>
          </a:p>
          <a:p>
            <a:pPr>
              <a:lnSpc>
                <a:spcPct val="135000"/>
              </a:lnSpc>
            </a:pPr>
            <a:r>
              <a:rPr lang="zh-CN" altLang="en-US" sz="2000" dirty="0"/>
              <a:t>哈佛结构强调了总的系统速度以及通讯和处理器配置方面的灵活性。</a:t>
            </a:r>
          </a:p>
          <a:p>
            <a:pPr>
              <a:lnSpc>
                <a:spcPct val="135000"/>
              </a:lnSpc>
            </a:pPr>
            <a:r>
              <a:rPr lang="zh-CN" altLang="en-US" sz="2000" dirty="0"/>
              <a:t>哈佛机构的高性能体现在在单片机、</a:t>
            </a:r>
            <a:r>
              <a:rPr lang="en-US" altLang="zh-CN" sz="2000" dirty="0"/>
              <a:t>DSP</a:t>
            </a:r>
            <a:r>
              <a:rPr lang="zh-CN" altLang="en-US" sz="2000" dirty="0"/>
              <a:t>芯片平台上运行的程序种类和花样相对</a:t>
            </a:r>
            <a:r>
              <a:rPr lang="en-US" altLang="zh-CN" sz="2000" dirty="0"/>
              <a:t>PC</a:t>
            </a:r>
            <a:r>
              <a:rPr lang="zh-CN" altLang="en-US" sz="2000" dirty="0"/>
              <a:t>机这种通用计算机较少，因为各个电子娱乐产品中的软件升级相对较少，应用程序可以用汇编作为内核，最高效率的利用流水线技术，获得最高的效率。</a:t>
            </a:r>
          </a:p>
        </p:txBody>
      </p:sp>
      <p:pic>
        <p:nvPicPr>
          <p:cNvPr id="50180" name="Picture 2" descr="8087701_13148473876Ggi">
            <a:extLst>
              <a:ext uri="{FF2B5EF4-FFF2-40B4-BE49-F238E27FC236}">
                <a16:creationId xmlns:a16="http://schemas.microsoft.com/office/drawing/2014/main" id="{1517C077-2A34-4152-AAE2-600E66858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628775"/>
            <a:ext cx="52816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3E9DFAC-A55F-4CF8-B017-C44737DA0946}"/>
              </a:ext>
            </a:extLst>
          </p:cNvPr>
          <p:cNvSpPr>
            <a:spLocks noGrp="1" noChangeArrowheads="1"/>
          </p:cNvSpPr>
          <p:nvPr>
            <p:ph type="title"/>
          </p:nvPr>
        </p:nvSpPr>
        <p:spPr/>
        <p:txBody>
          <a:bodyPr/>
          <a:lstStyle/>
          <a:p>
            <a:r>
              <a:rPr lang="en-US" altLang="zh-CN" dirty="0"/>
              <a:t>2.3.3  </a:t>
            </a:r>
            <a:r>
              <a:rPr lang="zh-CN" altLang="en-US" dirty="0"/>
              <a:t>改进的哈佛结构</a:t>
            </a:r>
          </a:p>
        </p:txBody>
      </p:sp>
      <p:sp>
        <p:nvSpPr>
          <p:cNvPr id="52227" name="Rectangle 3">
            <a:extLst>
              <a:ext uri="{FF2B5EF4-FFF2-40B4-BE49-F238E27FC236}">
                <a16:creationId xmlns:a16="http://schemas.microsoft.com/office/drawing/2014/main" id="{F487B40C-48B8-4BD3-9416-A22BA05FC1DF}"/>
              </a:ext>
            </a:extLst>
          </p:cNvPr>
          <p:cNvSpPr>
            <a:spLocks noGrp="1" noChangeArrowheads="1"/>
          </p:cNvSpPr>
          <p:nvPr>
            <p:ph type="body" idx="1"/>
          </p:nvPr>
        </p:nvSpPr>
        <p:spPr>
          <a:xfrm>
            <a:off x="563563" y="3644900"/>
            <a:ext cx="8413750" cy="3097213"/>
          </a:xfrm>
        </p:spPr>
        <p:txBody>
          <a:bodyPr/>
          <a:lstStyle/>
          <a:p>
            <a:pPr>
              <a:lnSpc>
                <a:spcPct val="135000"/>
              </a:lnSpc>
            </a:pPr>
            <a:r>
              <a:rPr lang="zh-CN" altLang="en-US" sz="2000" dirty="0"/>
              <a:t>使用两个独立的存储器模块，分别存储指令和数据，每个存储模块都不允许指令和数据并存，以便实现并行处理；</a:t>
            </a:r>
          </a:p>
          <a:p>
            <a:pPr>
              <a:lnSpc>
                <a:spcPct val="135000"/>
              </a:lnSpc>
            </a:pPr>
            <a:r>
              <a:rPr lang="zh-CN" altLang="en-US" sz="2000" dirty="0"/>
              <a:t>具有一条独立的地址总线和一条独立的数据总线，利用</a:t>
            </a:r>
            <a:r>
              <a:rPr lang="zh-CN" altLang="en-US" sz="2000" dirty="0">
                <a:solidFill>
                  <a:srgbClr val="FF0000"/>
                </a:solidFill>
              </a:rPr>
              <a:t>公用地址总线</a:t>
            </a:r>
            <a:r>
              <a:rPr lang="zh-CN" altLang="en-US" sz="2000" dirty="0"/>
              <a:t>访问两个存储模块（程序存储模块和数据存储模块），</a:t>
            </a:r>
            <a:r>
              <a:rPr lang="zh-CN" altLang="en-US" sz="2000" dirty="0">
                <a:solidFill>
                  <a:srgbClr val="FF0000"/>
                </a:solidFill>
              </a:rPr>
              <a:t>公用数据总线</a:t>
            </a:r>
            <a:r>
              <a:rPr lang="zh-CN" altLang="en-US" sz="2000" dirty="0"/>
              <a:t>则被用来完成程序存储模块或数据存储模块与</a:t>
            </a:r>
            <a:r>
              <a:rPr lang="en-US" altLang="zh-CN" sz="2000" dirty="0"/>
              <a:t>CPU</a:t>
            </a:r>
            <a:r>
              <a:rPr lang="zh-CN" altLang="en-US" sz="2000" dirty="0"/>
              <a:t>之间的数据传输；</a:t>
            </a:r>
          </a:p>
          <a:p>
            <a:pPr>
              <a:lnSpc>
                <a:spcPct val="135000"/>
              </a:lnSpc>
            </a:pPr>
            <a:r>
              <a:rPr lang="zh-CN" altLang="en-US" sz="2000" dirty="0"/>
              <a:t>两条总线由程序存储器和数据存储器分时共用。</a:t>
            </a:r>
          </a:p>
        </p:txBody>
      </p:sp>
      <p:pic>
        <p:nvPicPr>
          <p:cNvPr id="52228" name="Picture 4" descr="8087701_13148436810wD2">
            <a:extLst>
              <a:ext uri="{FF2B5EF4-FFF2-40B4-BE49-F238E27FC236}">
                <a16:creationId xmlns:a16="http://schemas.microsoft.com/office/drawing/2014/main" id="{C8B76CA9-AE92-4FB8-9149-EBF82A7C7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620838"/>
            <a:ext cx="3743325"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58833CCE-944E-4F51-9DE1-A743D49339FE}"/>
              </a:ext>
            </a:extLst>
          </p:cNvPr>
          <p:cNvSpPr>
            <a:spLocks noGrp="1" noChangeArrowheads="1"/>
          </p:cNvSpPr>
          <p:nvPr>
            <p:ph type="title"/>
          </p:nvPr>
        </p:nvSpPr>
        <p:spPr/>
        <p:txBody>
          <a:bodyPr/>
          <a:lstStyle/>
          <a:p>
            <a:r>
              <a:rPr lang="en-US" altLang="zh-CN" dirty="0"/>
              <a:t>2.3.4  </a:t>
            </a:r>
            <a:r>
              <a:rPr lang="zh-CN" altLang="en-US" dirty="0"/>
              <a:t>处理器结构小结</a:t>
            </a:r>
          </a:p>
        </p:txBody>
      </p:sp>
      <p:sp>
        <p:nvSpPr>
          <p:cNvPr id="54275" name="Rectangle 3">
            <a:extLst>
              <a:ext uri="{FF2B5EF4-FFF2-40B4-BE49-F238E27FC236}">
                <a16:creationId xmlns:a16="http://schemas.microsoft.com/office/drawing/2014/main" id="{841A78AD-0BEB-404D-8C8A-3722188D7B98}"/>
              </a:ext>
            </a:extLst>
          </p:cNvPr>
          <p:cNvSpPr>
            <a:spLocks noGrp="1" noChangeArrowheads="1"/>
          </p:cNvSpPr>
          <p:nvPr>
            <p:ph type="body" idx="1"/>
          </p:nvPr>
        </p:nvSpPr>
        <p:spPr>
          <a:xfrm>
            <a:off x="563563" y="1989138"/>
            <a:ext cx="8413750" cy="4752975"/>
          </a:xfrm>
        </p:spPr>
        <p:txBody>
          <a:bodyPr/>
          <a:lstStyle/>
          <a:p>
            <a:pPr>
              <a:lnSpc>
                <a:spcPct val="135000"/>
              </a:lnSpc>
            </a:pPr>
            <a:r>
              <a:rPr lang="en-US" altLang="zh-CN" sz="2000" dirty="0"/>
              <a:t>8086</a:t>
            </a:r>
            <a:r>
              <a:rPr lang="zh-CN" altLang="en-US" sz="2000" dirty="0"/>
              <a:t>、</a:t>
            </a:r>
            <a:r>
              <a:rPr lang="en-US" altLang="zh-CN" sz="2000" dirty="0"/>
              <a:t>ARM7</a:t>
            </a:r>
            <a:r>
              <a:rPr lang="zh-CN" altLang="en-US" sz="2000" dirty="0"/>
              <a:t>是冯氏结构，</a:t>
            </a:r>
            <a:r>
              <a:rPr lang="en-US" altLang="zh-CN" sz="2000" dirty="0"/>
              <a:t>ARM9</a:t>
            </a:r>
            <a:r>
              <a:rPr lang="zh-CN" altLang="en-US" sz="2000" dirty="0"/>
              <a:t>、</a:t>
            </a:r>
            <a:r>
              <a:rPr lang="en-US" altLang="zh-CN" sz="2000" dirty="0"/>
              <a:t>ARM11</a:t>
            </a:r>
            <a:r>
              <a:rPr lang="zh-CN" altLang="en-US" sz="2000" dirty="0"/>
              <a:t>是哈佛结构。</a:t>
            </a:r>
            <a:endParaRPr lang="en-US" altLang="zh-CN" sz="2000" dirty="0"/>
          </a:p>
          <a:p>
            <a:pPr>
              <a:lnSpc>
                <a:spcPct val="135000"/>
              </a:lnSpc>
            </a:pPr>
            <a:r>
              <a:rPr lang="zh-CN" altLang="en-US" sz="2000" dirty="0"/>
              <a:t>冯氏结构简单、易实现、成本低，但效率偏低；</a:t>
            </a:r>
            <a:endParaRPr lang="en-US" altLang="zh-CN" sz="2000" dirty="0"/>
          </a:p>
          <a:p>
            <a:pPr>
              <a:lnSpc>
                <a:spcPct val="135000"/>
              </a:lnSpc>
            </a:pPr>
            <a:r>
              <a:rPr lang="zh-CN" altLang="en-US" sz="2000" dirty="0"/>
              <a:t>哈佛结构效率高但复杂，对外围设备的连接与处理要求高，十分不适合外围存储器的扩展。</a:t>
            </a:r>
            <a:endParaRPr lang="en-US" altLang="zh-CN" sz="2000" dirty="0"/>
          </a:p>
          <a:p>
            <a:pPr>
              <a:lnSpc>
                <a:spcPct val="135000"/>
              </a:lnSpc>
            </a:pPr>
            <a:r>
              <a:rPr lang="zh-CN" altLang="en-US" sz="2000" dirty="0"/>
              <a:t>现在的处理器，依托</a:t>
            </a:r>
            <a:r>
              <a:rPr lang="en-US" altLang="zh-CN" sz="2000" dirty="0"/>
              <a:t>CACHE</a:t>
            </a:r>
            <a:r>
              <a:rPr lang="zh-CN" altLang="en-US" sz="2000" dirty="0"/>
              <a:t>的存在，已经很好的将二者统一起来了。</a:t>
            </a:r>
            <a:endParaRPr lang="en-US" altLang="zh-CN" sz="2000" dirty="0"/>
          </a:p>
          <a:p>
            <a:pPr>
              <a:lnSpc>
                <a:spcPct val="135000"/>
              </a:lnSpc>
            </a:pPr>
            <a:r>
              <a:rPr lang="zh-CN" altLang="en-US" sz="2000" dirty="0"/>
              <a:t>现在的处理器虽然外部总线上看是诺依曼结构的，但是由于内部</a:t>
            </a:r>
            <a:r>
              <a:rPr lang="en-US" altLang="zh-CN" sz="2000" dirty="0"/>
              <a:t>CACHE</a:t>
            </a:r>
            <a:r>
              <a:rPr lang="zh-CN" altLang="en-US" sz="2000" dirty="0"/>
              <a:t>的存在，因此实际上内部来看已经类似改进型哈佛结构的了。</a:t>
            </a:r>
            <a:endParaRPr lang="en-US" altLang="zh-CN" sz="2000" dirty="0"/>
          </a:p>
          <a:p>
            <a:pPr>
              <a:lnSpc>
                <a:spcPct val="135000"/>
              </a:lnSpc>
            </a:pPr>
            <a:endParaRPr lang="zh-CN" altLang="en-US" sz="20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嵌入式系统的定义（续）</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cs typeface="+mj-cs"/>
              </a:rPr>
              <a:t>特征</a:t>
            </a:r>
            <a:endParaRPr lang="en-US" altLang="zh-CN" sz="2400" b="0" dirty="0">
              <a:solidFill>
                <a:schemeClr val="tx1"/>
              </a:solidFill>
              <a:latin typeface="宋体" pitchFamily="2" charset="-122"/>
              <a:ea typeface="宋体" pitchFamily="2" charset="-122"/>
              <a:cs typeface="+mj-cs"/>
            </a:endParaRPr>
          </a:p>
          <a:p>
            <a:pPr lvl="1"/>
            <a:r>
              <a:rPr lang="zh-CN" altLang="en-US" sz="2000" b="0" dirty="0">
                <a:latin typeface="宋体" pitchFamily="2" charset="-122"/>
                <a:ea typeface="宋体" pitchFamily="2" charset="-122"/>
                <a:cs typeface="+mj-cs"/>
              </a:rPr>
              <a:t>面向</a:t>
            </a:r>
            <a:r>
              <a:rPr lang="zh-CN" altLang="en-US" sz="2000" b="0" dirty="0">
                <a:solidFill>
                  <a:srgbClr val="FF0000"/>
                </a:solidFill>
                <a:latin typeface="宋体" pitchFamily="2" charset="-122"/>
                <a:ea typeface="宋体" pitchFamily="2" charset="-122"/>
                <a:cs typeface="+mj-cs"/>
              </a:rPr>
              <a:t>特定应用，</a:t>
            </a:r>
            <a:r>
              <a:rPr lang="zh-CN" altLang="en-US" sz="2000" b="0" dirty="0">
                <a:latin typeface="宋体" pitchFamily="2" charset="-122"/>
                <a:ea typeface="宋体" pitchFamily="2" charset="-122"/>
                <a:cs typeface="+mj-cs"/>
              </a:rPr>
              <a:t>具有</a:t>
            </a:r>
            <a:r>
              <a:rPr lang="zh-CN" altLang="en-US" sz="2000" b="0" dirty="0">
                <a:solidFill>
                  <a:srgbClr val="FF0000"/>
                </a:solidFill>
                <a:latin typeface="宋体" pitchFamily="2" charset="-122"/>
                <a:ea typeface="宋体" pitchFamily="2" charset="-122"/>
                <a:cs typeface="+mj-cs"/>
              </a:rPr>
              <a:t>功耗低、体积小、成本低、高可靠性</a:t>
            </a:r>
            <a:r>
              <a:rPr lang="zh-CN" altLang="en-US" sz="2000" b="0" dirty="0">
                <a:latin typeface="宋体" pitchFamily="2" charset="-122"/>
                <a:ea typeface="宋体" pitchFamily="2" charset="-122"/>
                <a:cs typeface="+mj-cs"/>
              </a:rPr>
              <a:t>特点。</a:t>
            </a:r>
          </a:p>
          <a:p>
            <a:pPr lvl="1"/>
            <a:r>
              <a:rPr lang="zh-CN" altLang="en-US" sz="2000" b="0" dirty="0">
                <a:latin typeface="宋体" pitchFamily="2" charset="-122"/>
                <a:ea typeface="宋体" pitchFamily="2" charset="-122"/>
                <a:cs typeface="+mj-cs"/>
              </a:rPr>
              <a:t>硬件和软件都必须</a:t>
            </a:r>
            <a:r>
              <a:rPr lang="zh-CN" altLang="en-US" sz="2000" b="0" dirty="0">
                <a:solidFill>
                  <a:srgbClr val="FF0000"/>
                </a:solidFill>
                <a:latin typeface="宋体" pitchFamily="2" charset="-122"/>
                <a:ea typeface="宋体" pitchFamily="2" charset="-122"/>
                <a:cs typeface="+mj-cs"/>
              </a:rPr>
              <a:t>高效率</a:t>
            </a:r>
            <a:r>
              <a:rPr lang="zh-CN" altLang="en-US" sz="2000" b="0" dirty="0">
                <a:latin typeface="宋体" pitchFamily="2" charset="-122"/>
                <a:ea typeface="宋体" pitchFamily="2" charset="-122"/>
                <a:cs typeface="+mj-cs"/>
              </a:rPr>
              <a:t>地设计，</a:t>
            </a:r>
            <a:r>
              <a:rPr lang="zh-CN" altLang="en-US" sz="2000" b="0" dirty="0">
                <a:solidFill>
                  <a:srgbClr val="FF0000"/>
                </a:solidFill>
                <a:latin typeface="宋体" pitchFamily="2" charset="-122"/>
                <a:ea typeface="宋体" pitchFamily="2" charset="-122"/>
                <a:cs typeface="+mj-cs"/>
              </a:rPr>
              <a:t>量体裁衣</a:t>
            </a:r>
            <a:r>
              <a:rPr lang="zh-CN" altLang="en-US" sz="2000" b="0" dirty="0">
                <a:latin typeface="宋体" pitchFamily="2" charset="-122"/>
                <a:ea typeface="宋体" pitchFamily="2" charset="-122"/>
                <a:cs typeface="+mj-cs"/>
              </a:rPr>
              <a:t>，力争在有限的硅片面积上实现高的性能，完成功能、可靠性、成本和功耗的苛刻要求。</a:t>
            </a:r>
          </a:p>
          <a:p>
            <a:pPr lvl="1"/>
            <a:r>
              <a:rPr lang="zh-CN" altLang="en-US" sz="2000" b="0" dirty="0">
                <a:solidFill>
                  <a:srgbClr val="FF0000"/>
                </a:solidFill>
                <a:latin typeface="宋体" pitchFamily="2" charset="-122"/>
                <a:ea typeface="宋体" pitchFamily="2" charset="-122"/>
                <a:cs typeface="+mj-cs"/>
              </a:rPr>
              <a:t>实时</a:t>
            </a:r>
            <a:r>
              <a:rPr lang="zh-CN" altLang="en-US" sz="2000" b="0" dirty="0">
                <a:latin typeface="宋体" pitchFamily="2" charset="-122"/>
                <a:ea typeface="宋体" pitchFamily="2" charset="-122"/>
                <a:cs typeface="+mj-cs"/>
              </a:rPr>
              <a:t>操作系统支持，尽管嵌入式系统的应用程序可以不需要操作系统的支持就能直接运行，但是为了合理地调度多任务，充分利用系统资源，用户可以自行选配实时操作系统开发平台。</a:t>
            </a:r>
          </a:p>
          <a:p>
            <a:pPr lvl="1"/>
            <a:r>
              <a:rPr lang="zh-CN" altLang="en-US" sz="2000" b="0" dirty="0">
                <a:latin typeface="宋体" pitchFamily="2" charset="-122"/>
                <a:ea typeface="宋体" pitchFamily="2" charset="-122"/>
                <a:cs typeface="+mj-cs"/>
              </a:rPr>
              <a:t>嵌入式系统与具体应用有机地结合在一起，升级换代也是同步地进行。因此嵌入式系统产品一旦进入市场，具有</a:t>
            </a:r>
            <a:r>
              <a:rPr lang="zh-CN" altLang="en-US" sz="2000" b="0" dirty="0">
                <a:solidFill>
                  <a:srgbClr val="FF0000"/>
                </a:solidFill>
                <a:latin typeface="宋体" pitchFamily="2" charset="-122"/>
                <a:ea typeface="宋体" pitchFamily="2" charset="-122"/>
                <a:cs typeface="+mj-cs"/>
              </a:rPr>
              <a:t>较长的生命周期</a:t>
            </a:r>
            <a:r>
              <a:rPr lang="zh-CN" altLang="en-US" sz="2000" b="0" dirty="0">
                <a:latin typeface="宋体" pitchFamily="2" charset="-122"/>
                <a:ea typeface="宋体" pitchFamily="2" charset="-122"/>
                <a:cs typeface="+mj-cs"/>
              </a:rPr>
              <a:t>。</a:t>
            </a:r>
          </a:p>
          <a:p>
            <a:pPr lvl="1"/>
            <a:r>
              <a:rPr lang="zh-CN" altLang="en-US" sz="2000" b="0" dirty="0">
                <a:latin typeface="宋体" pitchFamily="2" charset="-122"/>
                <a:ea typeface="宋体" pitchFamily="2" charset="-122"/>
                <a:cs typeface="+mj-cs"/>
              </a:rPr>
              <a:t>嵌入式系统中的软件一般都</a:t>
            </a:r>
            <a:r>
              <a:rPr lang="zh-CN" altLang="en-US" sz="2000" b="0" dirty="0">
                <a:solidFill>
                  <a:srgbClr val="FF0000"/>
                </a:solidFill>
                <a:latin typeface="宋体" pitchFamily="2" charset="-122"/>
                <a:ea typeface="宋体" pitchFamily="2" charset="-122"/>
                <a:cs typeface="+mj-cs"/>
              </a:rPr>
              <a:t>固化</a:t>
            </a:r>
            <a:r>
              <a:rPr lang="zh-CN" altLang="en-US" sz="2000" b="0" dirty="0">
                <a:latin typeface="宋体" pitchFamily="2" charset="-122"/>
                <a:ea typeface="宋体" pitchFamily="2" charset="-122"/>
                <a:cs typeface="+mj-cs"/>
              </a:rPr>
              <a:t>在存储器芯片中。</a:t>
            </a:r>
          </a:p>
          <a:p>
            <a:pPr lvl="1"/>
            <a:r>
              <a:rPr lang="zh-CN" altLang="en-US" sz="2000" b="0" dirty="0">
                <a:latin typeface="宋体" pitchFamily="2" charset="-122"/>
                <a:ea typeface="宋体" pitchFamily="2" charset="-122"/>
                <a:cs typeface="+mj-cs"/>
              </a:rPr>
              <a:t>专门开发工具的支持。</a:t>
            </a:r>
            <a:r>
              <a:rPr lang="zh-CN" altLang="en-US" sz="2000" b="0" dirty="0">
                <a:solidFill>
                  <a:srgbClr val="FF0000"/>
                </a:solidFill>
                <a:latin typeface="宋体" pitchFamily="2" charset="-122"/>
                <a:ea typeface="宋体" pitchFamily="2" charset="-122"/>
                <a:cs typeface="+mj-cs"/>
              </a:rPr>
              <a:t>嵌入式系统本身不具备自主开发能力</a:t>
            </a:r>
            <a:r>
              <a:rPr lang="zh-CN" altLang="en-US" sz="2000" b="0" dirty="0">
                <a:latin typeface="宋体" pitchFamily="2" charset="-122"/>
                <a:ea typeface="宋体" pitchFamily="2" charset="-122"/>
                <a:cs typeface="+mj-cs"/>
              </a:rPr>
              <a:t>，必须有一套开发工具和环境才能进行嵌入式系统开发。</a:t>
            </a:r>
            <a:endParaRPr lang="zh-CN" altLang="en-US" sz="2000" b="0" dirty="0">
              <a:solidFill>
                <a:schemeClr val="tx1"/>
              </a:solidFill>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defRPr/>
            </a:pPr>
            <a:fld id="{CA8DF715-B6BA-424E-8807-633CC0CD8AD0}"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a:t>
            </a:fld>
            <a:endParaRPr lang="en-US" altLang="zh-CN"/>
          </a:p>
        </p:txBody>
      </p:sp>
    </p:spTree>
    <p:extLst>
      <p:ext uri="{BB962C8B-B14F-4D97-AF65-F5344CB8AC3E}">
        <p14:creationId xmlns:p14="http://schemas.microsoft.com/office/powerpoint/2010/main" val="188696062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4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2"/>
          <p:cNvSpPr>
            <a:spLocks noChangeArrowheads="1"/>
          </p:cNvSpPr>
          <p:nvPr/>
        </p:nvSpPr>
        <p:spPr bwMode="auto">
          <a:xfrm>
            <a:off x="344488"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eaLnBrk="1" hangingPunct="1">
              <a:buClr>
                <a:schemeClr val="tx1"/>
              </a:buClr>
              <a:buSzPct val="80000"/>
              <a:buFont typeface="Wingdings" panose="05000000000000000000" pitchFamily="2" charset="2"/>
              <a:buNone/>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6" name="Group 8"/>
          <p:cNvGraphicFramePr>
            <a:graphicFrameLocks noGrp="1"/>
          </p:cNvGraphicFramePr>
          <p:nvPr>
            <p:extLst>
              <p:ext uri="{D42A27DB-BD31-4B8C-83A1-F6EECF244321}">
                <p14:modId xmlns:p14="http://schemas.microsoft.com/office/powerpoint/2010/main" val="2937391089"/>
              </p:ext>
            </p:extLst>
          </p:nvPr>
        </p:nvGraphicFramePr>
        <p:xfrm>
          <a:off x="1262063" y="2276475"/>
          <a:ext cx="7150100" cy="2313437"/>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嵌入式系统简介</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2</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嵌入式微处理器</a:t>
                      </a:r>
                      <a:endParaRPr kumimoji="0" 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630428">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cap="none" normalizeH="0" baseline="0" dirty="0">
                          <a:ln>
                            <a:noFill/>
                          </a:ln>
                          <a:solidFill>
                            <a:schemeClr val="bg1"/>
                          </a:solidFill>
                          <a:effectLst/>
                          <a:latin typeface="宋体" pitchFamily="2" charset="-122"/>
                          <a:ea typeface="宋体" pitchFamily="2" charset="-122"/>
                          <a:sym typeface="CMU Serif" charset="0"/>
                        </a:rPr>
                        <a:t>3</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CMU Serif" charset="0"/>
                        </a:rPr>
                        <a:t>嵌入式操作系统</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2"/>
                  </a:ext>
                </a:extLst>
              </a:tr>
              <a:tr h="560995">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4 </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defRPr/>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嵌入式系统安全简介</a:t>
                      </a:r>
                      <a:endParaRPr kumimoji="0" 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08" marB="45708"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bl>
          </a:graphicData>
        </a:graphic>
      </p:graphicFrame>
      <p:pic>
        <p:nvPicPr>
          <p:cNvPr id="11"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3452738"/>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140936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3 </a:t>
            </a:r>
            <a:r>
              <a:rPr lang="zh-CN" altLang="en-US" sz="3600" b="0" dirty="0">
                <a:latin typeface="宋体" pitchFamily="2" charset="-122"/>
                <a:ea typeface="宋体" pitchFamily="2" charset="-122"/>
              </a:rPr>
              <a:t>嵌入式操作系统</a:t>
            </a:r>
          </a:p>
        </p:txBody>
      </p:sp>
      <p:sp>
        <p:nvSpPr>
          <p:cNvPr id="3" name="Content Placeholder 2"/>
          <p:cNvSpPr>
            <a:spLocks noGrp="1"/>
          </p:cNvSpPr>
          <p:nvPr>
            <p:ph idx="1"/>
          </p:nvPr>
        </p:nvSpPr>
        <p:spPr/>
        <p:txBody>
          <a:bodyPr/>
          <a:lstStyle/>
          <a:p>
            <a:pPr>
              <a:buNone/>
            </a:pPr>
            <a:r>
              <a:rPr lang="zh-CN" altLang="en-US" sz="2300" b="0" dirty="0">
                <a:solidFill>
                  <a:schemeClr val="tx1"/>
                </a:solidFill>
                <a:latin typeface="宋体" pitchFamily="2" charset="-122"/>
                <a:ea typeface="宋体" pitchFamily="2" charset="-122"/>
              </a:rPr>
              <a:t>常见嵌入式操作系统有：</a:t>
            </a:r>
            <a:r>
              <a:rPr lang="en-US" altLang="zh-CN" sz="2300" b="0" dirty="0">
                <a:solidFill>
                  <a:schemeClr val="tx1"/>
                </a:solidFill>
                <a:latin typeface="宋体" pitchFamily="2" charset="-122"/>
                <a:ea typeface="宋体" pitchFamily="2" charset="-122"/>
              </a:rPr>
              <a:t>Linux</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Windows CE</a:t>
            </a:r>
            <a:r>
              <a:rPr lang="zh-CN" altLang="en-US" sz="2300" b="0" dirty="0">
                <a:solidFill>
                  <a:schemeClr val="tx1"/>
                </a:solidFill>
                <a:latin typeface="宋体" pitchFamily="2" charset="-122"/>
                <a:ea typeface="宋体" pitchFamily="2" charset="-122"/>
              </a:rPr>
              <a:t>、</a:t>
            </a:r>
            <a:r>
              <a:rPr lang="el-GR" altLang="zh-CN" sz="2300" b="0" dirty="0">
                <a:solidFill>
                  <a:schemeClr val="tx1"/>
                </a:solidFill>
                <a:latin typeface="Arial" panose="020B0604020202020204" pitchFamily="34" charset="0"/>
                <a:ea typeface="宋体" pitchFamily="2" charset="-122"/>
              </a:rPr>
              <a:t>μ</a:t>
            </a:r>
            <a:r>
              <a:rPr lang="en-US" altLang="zh-CN" sz="2300" b="0" dirty="0">
                <a:solidFill>
                  <a:schemeClr val="tx1"/>
                </a:solidFill>
                <a:latin typeface="宋体" pitchFamily="2" charset="-122"/>
                <a:ea typeface="宋体" pitchFamily="2" charset="-122"/>
              </a:rPr>
              <a:t>C/OS</a:t>
            </a:r>
            <a:r>
              <a:rPr lang="zh-CN" altLang="en-US" sz="2300" b="0" dirty="0">
                <a:solidFill>
                  <a:schemeClr val="tx1"/>
                </a:solidFill>
                <a:latin typeface="宋体" pitchFamily="2" charset="-122"/>
                <a:ea typeface="宋体" pitchFamily="2" charset="-122"/>
              </a:rPr>
              <a:t>、</a:t>
            </a:r>
            <a:r>
              <a:rPr lang="en-US" altLang="zh-CN" sz="2300" b="0" dirty="0">
                <a:solidFill>
                  <a:schemeClr val="tx1"/>
                </a:solidFill>
                <a:latin typeface="宋体" pitchFamily="2" charset="-122"/>
                <a:ea typeface="宋体" pitchFamily="2" charset="-122"/>
              </a:rPr>
              <a:t>Palm OS</a:t>
            </a:r>
            <a:r>
              <a:rPr lang="zh-CN" altLang="en-US" sz="2300" b="0" dirty="0">
                <a:solidFill>
                  <a:schemeClr val="tx1"/>
                </a:solidFill>
                <a:latin typeface="宋体" pitchFamily="2" charset="-122"/>
                <a:ea typeface="宋体" pitchFamily="2" charset="-122"/>
              </a:rPr>
              <a:t>和</a:t>
            </a:r>
            <a:r>
              <a:rPr lang="en-US" altLang="zh-CN" sz="2300" b="0" dirty="0" err="1">
                <a:solidFill>
                  <a:schemeClr val="tx1"/>
                </a:solidFill>
                <a:latin typeface="宋体" pitchFamily="2" charset="-122"/>
                <a:ea typeface="宋体" pitchFamily="2" charset="-122"/>
              </a:rPr>
              <a:t>Vx</a:t>
            </a:r>
            <a:r>
              <a:rPr lang="en-US" altLang="zh-CN" sz="2300" b="0" dirty="0">
                <a:solidFill>
                  <a:schemeClr val="tx1"/>
                </a:solidFill>
                <a:latin typeface="宋体" pitchFamily="2" charset="-122"/>
                <a:ea typeface="宋体" pitchFamily="2" charset="-122"/>
              </a:rPr>
              <a:t> Works</a:t>
            </a:r>
            <a:r>
              <a:rPr lang="zh-CN" altLang="en-US" sz="2300" b="0" dirty="0">
                <a:solidFill>
                  <a:schemeClr val="tx1"/>
                </a:solidFill>
                <a:latin typeface="宋体" pitchFamily="2" charset="-122"/>
                <a:ea typeface="宋体" pitchFamily="2" charset="-122"/>
              </a:rPr>
              <a:t>等</a:t>
            </a:r>
          </a:p>
          <a:p>
            <a:pPr lvl="2">
              <a:buNone/>
            </a:pPr>
            <a:endParaRPr lang="zh-CN" altLang="en-US" sz="2300" b="0" dirty="0">
              <a:latin typeface="Arial" panose="020B0604020202020204" pitchFamily="34" charset="0"/>
              <a:ea typeface="黑体" panose="02010609060101010101" pitchFamily="49" charset="-122"/>
            </a:endParaRPr>
          </a:p>
        </p:txBody>
      </p:sp>
      <p:sp>
        <p:nvSpPr>
          <p:cNvPr id="4" name="Date Placeholder 3"/>
          <p:cNvSpPr>
            <a:spLocks noGrp="1"/>
          </p:cNvSpPr>
          <p:nvPr>
            <p:ph type="dt" sz="half" idx="10"/>
          </p:nvPr>
        </p:nvSpPr>
        <p:spPr/>
        <p:txBody>
          <a:bodyPr/>
          <a:lstStyle/>
          <a:p>
            <a:pPr>
              <a:defRPr/>
            </a:pPr>
            <a:fld id="{1CCC0038-D880-42B1-84D7-73B940D2AD01}"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51</a:t>
            </a:fld>
            <a:endParaRPr lang="en-US" altLang="zh-CN"/>
          </a:p>
        </p:txBody>
      </p:sp>
    </p:spTree>
    <p:extLst>
      <p:ext uri="{BB962C8B-B14F-4D97-AF65-F5344CB8AC3E}">
        <p14:creationId xmlns:p14="http://schemas.microsoft.com/office/powerpoint/2010/main" val="424012590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ine 5"/>
          <p:cNvSpPr>
            <a:spLocks noChangeShapeType="1"/>
          </p:cNvSpPr>
          <p:nvPr/>
        </p:nvSpPr>
        <p:spPr bwMode="auto">
          <a:xfrm>
            <a:off x="4763" y="765175"/>
            <a:ext cx="9137650" cy="0"/>
          </a:xfrm>
          <a:prstGeom prst="line">
            <a:avLst/>
          </a:prstGeom>
          <a:noFill/>
          <a:ln w="5080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2"/>
          <p:cNvSpPr>
            <a:spLocks noChangeArrowheads="1"/>
          </p:cNvSpPr>
          <p:nvPr/>
        </p:nvSpPr>
        <p:spPr bwMode="auto">
          <a:xfrm>
            <a:off x="344488" y="890588"/>
            <a:ext cx="849788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0800" bIns="10800" anchor="ctr"/>
          <a:lstStyle>
            <a:lvl1pPr>
              <a:defRPr sz="3200" b="1">
                <a:solidFill>
                  <a:srgbClr val="9900CC"/>
                </a:solidFill>
                <a:latin typeface="Arial" panose="020B0604020202020204" pitchFamily="34" charset="0"/>
                <a:ea typeface="宋体" panose="02010600030101010101" pitchFamily="2" charset="-122"/>
              </a:defRPr>
            </a:lvl1pPr>
            <a:lvl2pPr marL="742950" indent="-285750">
              <a:defRPr sz="3200" b="1">
                <a:solidFill>
                  <a:srgbClr val="9900CC"/>
                </a:solidFill>
                <a:latin typeface="Arial" panose="020B0604020202020204" pitchFamily="34" charset="0"/>
                <a:ea typeface="宋体" panose="02010600030101010101" pitchFamily="2" charset="-122"/>
              </a:defRPr>
            </a:lvl2pPr>
            <a:lvl3pPr marL="1143000" indent="-228600">
              <a:defRPr sz="3200" b="1">
                <a:solidFill>
                  <a:srgbClr val="9900CC"/>
                </a:solidFill>
                <a:latin typeface="Arial" panose="020B0604020202020204" pitchFamily="34" charset="0"/>
                <a:ea typeface="宋体" panose="02010600030101010101" pitchFamily="2" charset="-122"/>
              </a:defRPr>
            </a:lvl3pPr>
            <a:lvl4pPr marL="1600200" indent="-228600">
              <a:defRPr sz="3200" b="1">
                <a:solidFill>
                  <a:srgbClr val="9900CC"/>
                </a:solidFill>
                <a:latin typeface="Arial" panose="020B0604020202020204" pitchFamily="34" charset="0"/>
                <a:ea typeface="宋体" panose="02010600030101010101" pitchFamily="2" charset="-122"/>
              </a:defRPr>
            </a:lvl4pPr>
            <a:lvl5pPr marL="2057400" indent="-228600">
              <a:defRPr sz="3200" b="1">
                <a:solidFill>
                  <a:srgbClr val="9900CC"/>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3200" b="1">
                <a:solidFill>
                  <a:srgbClr val="9900CC"/>
                </a:solidFill>
                <a:latin typeface="Arial" panose="020B0604020202020204" pitchFamily="34" charset="0"/>
                <a:ea typeface="宋体" panose="02010600030101010101" pitchFamily="2" charset="-122"/>
              </a:defRPr>
            </a:lvl9pPr>
          </a:lstStyle>
          <a:p>
            <a:pPr algn="ctr" eaLnBrk="1" hangingPunct="1">
              <a:buClr>
                <a:schemeClr val="tx1"/>
              </a:buClr>
              <a:buSzPct val="80000"/>
              <a:buFont typeface="Wingdings" panose="05000000000000000000" pitchFamily="2" charset="2"/>
              <a:buNone/>
            </a:pPr>
            <a:r>
              <a:rPr lang="zh-CN" altLang="en-US" sz="3600" b="0" dirty="0">
                <a:latin typeface="宋体" pitchFamily="2" charset="-122"/>
                <a:sym typeface="黑体" panose="02010609060101010101" pitchFamily="49" charset="-122"/>
              </a:rPr>
              <a:t>内容提要</a:t>
            </a:r>
            <a:endParaRPr lang="zh-CN" altLang="en-US" dirty="0">
              <a:latin typeface="宋体" pitchFamily="2" charset="-122"/>
            </a:endParaRPr>
          </a:p>
        </p:txBody>
      </p:sp>
      <p:graphicFrame>
        <p:nvGraphicFramePr>
          <p:cNvPr id="6" name="Group 8"/>
          <p:cNvGraphicFramePr>
            <a:graphicFrameLocks noGrp="1"/>
          </p:cNvGraphicFramePr>
          <p:nvPr>
            <p:extLst>
              <p:ext uri="{D42A27DB-BD31-4B8C-83A1-F6EECF244321}">
                <p14:modId xmlns:p14="http://schemas.microsoft.com/office/powerpoint/2010/main" val="3797568087"/>
              </p:ext>
            </p:extLst>
          </p:nvPr>
        </p:nvGraphicFramePr>
        <p:xfrm>
          <a:off x="1262063" y="2276475"/>
          <a:ext cx="7150100" cy="2313449"/>
        </p:xfrm>
        <a:graphic>
          <a:graphicData uri="http://schemas.openxmlformats.org/drawingml/2006/table">
            <a:tbl>
              <a:tblPr/>
              <a:tblGrid>
                <a:gridCol w="1708150">
                  <a:extLst>
                    <a:ext uri="{9D8B030D-6E8A-4147-A177-3AD203B41FA5}">
                      <a16:colId xmlns:a16="http://schemas.microsoft.com/office/drawing/2014/main" val="20000"/>
                    </a:ext>
                  </a:extLst>
                </a:gridCol>
                <a:gridCol w="5441950">
                  <a:extLst>
                    <a:ext uri="{9D8B030D-6E8A-4147-A177-3AD203B41FA5}">
                      <a16:colId xmlns:a16="http://schemas.microsoft.com/office/drawing/2014/main" val="20001"/>
                    </a:ext>
                  </a:extLst>
                </a:gridCol>
              </a:tblGrid>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1</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rPr>
                        <a:t>嵌入式系统简介</a:t>
                      </a:r>
                      <a:endParaRPr kumimoji="0" lang="en-US" sz="2800" b="0" i="0" u="none" strike="noStrike" cap="none" normalizeH="0" baseline="0" dirty="0">
                        <a:ln>
                          <a:noFill/>
                        </a:ln>
                        <a:solidFill>
                          <a:srgbClr val="9900CC"/>
                        </a:solidFill>
                        <a:effectLst/>
                        <a:latin typeface="宋体" pitchFamily="2" charset="-122"/>
                        <a:ea typeface="宋体" pitchFamily="2" charset="-122"/>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2</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嵌入式微处理器</a:t>
                      </a:r>
                      <a:endParaRPr kumimoji="0" 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561007">
                <a:tc>
                  <a:txBody>
                    <a:bodyPr/>
                    <a:lstStyle/>
                    <a:p>
                      <a:pPr marL="11430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rPr>
                        <a:t>3</a:t>
                      </a:r>
                      <a:endPar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rPr>
                        <a:t>嵌入式操作系统</a:t>
                      </a:r>
                      <a:endParaRPr kumimoji="0" lang="en-US" sz="2800" b="0" i="0" u="none" strike="noStrike" kern="1200" cap="none" normalizeH="0" baseline="0" dirty="0">
                        <a:ln>
                          <a:noFill/>
                        </a:ln>
                        <a:solidFill>
                          <a:srgbClr val="9900CC"/>
                        </a:solidFill>
                        <a:effectLst/>
                        <a:latin typeface="宋体" pitchFamily="2" charset="-122"/>
                        <a:ea typeface="宋体" pitchFamily="2" charset="-122"/>
                        <a:cs typeface="+mn-cs"/>
                        <a:sym typeface="Arial" pitchFamily="34"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630428">
                <a:tc>
                  <a:txBody>
                    <a:bodyPr/>
                    <a:lstStyle/>
                    <a:p>
                      <a:pPr marL="0" marR="0" lvl="0" indent="0" algn="ctr"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en-US" altLang="zh-CN" sz="2800" b="0" i="1" u="none" strike="noStrike" cap="none" normalizeH="0" baseline="0" dirty="0">
                          <a:ln>
                            <a:noFill/>
                          </a:ln>
                          <a:solidFill>
                            <a:schemeClr val="bg1"/>
                          </a:solidFill>
                          <a:effectLst/>
                          <a:latin typeface="宋体" pitchFamily="2" charset="-122"/>
                          <a:ea typeface="宋体" pitchFamily="2" charset="-122"/>
                          <a:sym typeface="CMU Serif" charset="0"/>
                        </a:rPr>
                        <a:t>4</a:t>
                      </a:r>
                      <a:endParaRPr kumimoji="0" lang="zh-CN" altLang="en-US"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tc>
                  <a:txBody>
                    <a:bodyPr/>
                    <a:lstStyle/>
                    <a:p>
                      <a:pPr marL="114300" marR="0" lvl="0" indent="0" algn="l" defTabSz="0" rtl="0" eaLnBrk="1" fontAlgn="ctr" latinLnBrk="0" hangingPunct="1">
                        <a:lnSpc>
                          <a:spcPct val="110000"/>
                        </a:lnSpc>
                        <a:spcBef>
                          <a:spcPct val="0"/>
                        </a:spcBef>
                        <a:spcAft>
                          <a:spcPct val="0"/>
                        </a:spcAft>
                        <a:buClr>
                          <a:schemeClr val="accent2"/>
                        </a:buClr>
                        <a:buSzPct val="80000"/>
                        <a:buFont typeface="Wingdings" pitchFamily="2" charset="2"/>
                        <a:buNone/>
                        <a:tabLst>
                          <a:tab pos="5715000" algn="l"/>
                        </a:tabLst>
                      </a:pPr>
                      <a:r>
                        <a:rPr kumimoji="0" lang="zh-CN" altLang="en-US" sz="2800" b="0" i="1" u="none" strike="noStrike" cap="none" normalizeH="0" baseline="0" dirty="0">
                          <a:ln>
                            <a:noFill/>
                          </a:ln>
                          <a:solidFill>
                            <a:schemeClr val="bg1"/>
                          </a:solidFill>
                          <a:effectLst/>
                          <a:latin typeface="宋体" pitchFamily="2" charset="-122"/>
                          <a:ea typeface="宋体" pitchFamily="2" charset="-122"/>
                          <a:sym typeface="CMU Serif" charset="0"/>
                        </a:rPr>
                        <a:t>嵌入式系统安全简介</a:t>
                      </a:r>
                      <a:endParaRPr kumimoji="0" lang="zh-CN" sz="2800" b="1" i="0" u="none" strike="noStrike" cap="none" normalizeH="0" baseline="0" dirty="0">
                        <a:ln>
                          <a:noFill/>
                        </a:ln>
                        <a:solidFill>
                          <a:srgbClr val="9900CC"/>
                        </a:solidFill>
                        <a:effectLst/>
                        <a:latin typeface="宋体" pitchFamily="2" charset="-122"/>
                        <a:ea typeface="宋体" pitchFamily="2" charset="-122"/>
                        <a:sym typeface="CMU Serif" charset="0"/>
                      </a:endParaRPr>
                    </a:p>
                  </a:txBody>
                  <a:tcPr marT="45737" marB="45737" anchor="ctr" horzOverflow="overflow">
                    <a:lnL w="76200" cap="flat" cmpd="sng" algn="ctr">
                      <a:solidFill>
                        <a:srgbClr val="FFFFFF"/>
                      </a:solidFill>
                      <a:prstDash val="solid"/>
                      <a:round/>
                      <a:headEnd type="none" w="med" len="med"/>
                      <a:tailEnd type="none" w="med" len="med"/>
                    </a:lnL>
                    <a:lnR w="76200" cap="flat" cmpd="sng" algn="ctr">
                      <a:solidFill>
                        <a:srgbClr val="FFFFFF"/>
                      </a:solidFill>
                      <a:prstDash val="solid"/>
                      <a:round/>
                      <a:headEnd type="none" w="med" len="med"/>
                      <a:tailEnd type="none" w="med" len="med"/>
                    </a:lnR>
                    <a:lnT w="76200" cap="flat" cmpd="sng" algn="ctr">
                      <a:solidFill>
                        <a:srgbClr val="FFFFFF"/>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val="10003"/>
                  </a:ext>
                </a:extLst>
              </a:tr>
            </a:tbl>
          </a:graphicData>
        </a:graphic>
      </p:graphicFrame>
      <p:pic>
        <p:nvPicPr>
          <p:cNvPr id="11" name="右箭头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4043164"/>
            <a:ext cx="10445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09405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E5F5622A-A2EF-4A59-BFB8-908F8C3E259E}"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53</a:t>
            </a:fld>
            <a:endParaRPr lang="en-US" altLang="zh-CN"/>
          </a:p>
        </p:txBody>
      </p:sp>
      <p:sp>
        <p:nvSpPr>
          <p:cNvPr id="20" name="椭圆 13"/>
          <p:cNvSpPr/>
          <p:nvPr/>
        </p:nvSpPr>
        <p:spPr>
          <a:xfrm>
            <a:off x="2131811" y="3886123"/>
            <a:ext cx="4664261" cy="2352096"/>
          </a:xfrm>
          <a:prstGeom prst="ellipse">
            <a:avLst/>
          </a:prstGeom>
          <a:noFill/>
          <a:ln w="12700" cap="flat" cmpd="sng" algn="ctr">
            <a:solidFill>
              <a:srgbClr val="808080">
                <a:lumMod val="75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1" name="矩形 46"/>
          <p:cNvSpPr>
            <a:spLocks noChangeArrowheads="1"/>
          </p:cNvSpPr>
          <p:nvPr/>
        </p:nvSpPr>
        <p:spPr bwMode="auto">
          <a:xfrm>
            <a:off x="498577" y="1515225"/>
            <a:ext cx="8065954" cy="2250616"/>
          </a:xfrm>
          <a:prstGeom prst="rect">
            <a:avLst/>
          </a:prstGeom>
          <a:solidFill>
            <a:srgbClr val="EEECE1"/>
          </a:solidFill>
          <a:ln w="9525" algn="ctr">
            <a:solidFill>
              <a:srgbClr val="BBE0E3">
                <a:lumMod val="50000"/>
              </a:srgbClr>
            </a:solidFill>
            <a:miter lim="800000"/>
            <a:headEnd/>
            <a:tailEnd/>
          </a:ln>
          <a:effectLst>
            <a:outerShdw blurRad="40000" dist="20000" dir="5400000" rotWithShape="0">
              <a:srgbClr val="000000">
                <a:alpha val="37999"/>
              </a:srgbClr>
            </a:outerShdw>
          </a:effectLst>
        </p:spPr>
        <p:txBody>
          <a:bodyPr wrap="square">
            <a:spAutoFit/>
          </a:bodyPr>
          <a:lstStyle/>
          <a:p>
            <a:pPr marL="0" marR="0" lvl="0" indent="0" algn="just"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45A2A9"/>
                </a:solidFill>
                <a:effectLst/>
                <a:uLnTx/>
                <a:uFillTx/>
                <a:latin typeface="宋体" pitchFamily="2" charset="-122"/>
                <a:ea typeface="宋体" pitchFamily="2" charset="-122"/>
              </a:rPr>
              <a:t>       </a:t>
            </a:r>
            <a:r>
              <a:rPr kumimoji="0" lang="zh-CN" altLang="zh-CN" sz="1600" b="0" i="0" u="none" strike="noStrike" kern="0" cap="none" spc="0" normalizeH="0" baseline="0" noProof="0" dirty="0">
                <a:ln>
                  <a:noFill/>
                </a:ln>
                <a:solidFill>
                  <a:srgbClr val="45A2A9"/>
                </a:solidFill>
                <a:effectLst/>
                <a:uLnTx/>
                <a:uFillTx/>
                <a:latin typeface="宋体" pitchFamily="2" charset="-122"/>
                <a:ea typeface="宋体" pitchFamily="2" charset="-122"/>
              </a:rPr>
              <a:t>随着工作环境的网络化和系统处理能力不断增加，</a:t>
            </a:r>
            <a:r>
              <a:rPr kumimoji="0" lang="zh-CN" altLang="en-US" sz="1600" b="0" i="0" u="none" strike="noStrike" kern="0" cap="none" spc="0" normalizeH="0" baseline="0" noProof="0" dirty="0">
                <a:ln>
                  <a:noFill/>
                </a:ln>
                <a:solidFill>
                  <a:srgbClr val="45A2A9"/>
                </a:solidFill>
                <a:effectLst/>
                <a:uLnTx/>
                <a:uFillTx/>
                <a:latin typeface="宋体" pitchFamily="2" charset="-122"/>
                <a:ea typeface="宋体" pitchFamily="2" charset="-122"/>
              </a:rPr>
              <a:t>嵌入式系统</a:t>
            </a:r>
            <a:r>
              <a:rPr kumimoji="0" lang="zh-CN" altLang="zh-CN" sz="1600" b="0" i="0" u="none" strike="noStrike" kern="0" cap="none" spc="0" normalizeH="0" baseline="0" noProof="0" dirty="0">
                <a:ln>
                  <a:noFill/>
                </a:ln>
                <a:solidFill>
                  <a:srgbClr val="45A2A9"/>
                </a:solidFill>
                <a:effectLst/>
                <a:uLnTx/>
                <a:uFillTx/>
                <a:latin typeface="宋体" pitchFamily="2" charset="-122"/>
                <a:ea typeface="宋体" pitchFamily="2" charset="-122"/>
              </a:rPr>
              <a:t>也面临着众多的安全挑战。除了传统的僵尸网络以及嵌入式木马程序与后门，还有针对嵌入式系统的缓冲区溢出攻击以及注入代码攻击，</a:t>
            </a:r>
            <a:r>
              <a:rPr lang="en-US" altLang="zh-CN" sz="1600" b="0" kern="0" dirty="0">
                <a:solidFill>
                  <a:srgbClr val="45A2A9"/>
                </a:solidFill>
                <a:latin typeface="宋体" pitchFamily="2" charset="-122"/>
                <a:ea typeface="宋体" pitchFamily="2" charset="-122"/>
              </a:rPr>
              <a:t>ROP(Return-oriented programming)</a:t>
            </a:r>
            <a:r>
              <a:rPr kumimoji="0" lang="zh-CN" altLang="zh-CN" sz="1600" b="0" i="0" u="none" strike="noStrike" kern="0" cap="none" spc="0" normalizeH="0" baseline="0" noProof="0" dirty="0">
                <a:ln>
                  <a:noFill/>
                </a:ln>
                <a:solidFill>
                  <a:srgbClr val="45A2A9"/>
                </a:solidFill>
                <a:effectLst/>
                <a:uLnTx/>
                <a:uFillTx/>
                <a:latin typeface="宋体" pitchFamily="2" charset="-122"/>
                <a:ea typeface="宋体" pitchFamily="2" charset="-122"/>
              </a:rPr>
              <a:t>攻击，旁路攻击，近年来还出现的攻击嵌入式系统的震网病毒、火焰病毒、</a:t>
            </a:r>
            <a:r>
              <a:rPr kumimoji="0" lang="en-US" altLang="zh-CN" sz="1600" b="0" i="0" u="none" strike="noStrike" kern="0" cap="none" spc="0" normalizeH="0" baseline="0" noProof="0" dirty="0" err="1">
                <a:ln>
                  <a:noFill/>
                </a:ln>
                <a:solidFill>
                  <a:srgbClr val="45A2A9"/>
                </a:solidFill>
                <a:effectLst/>
                <a:uLnTx/>
                <a:uFillTx/>
                <a:latin typeface="宋体" pitchFamily="2" charset="-122"/>
                <a:ea typeface="宋体" pitchFamily="2" charset="-122"/>
              </a:rPr>
              <a:t>Duqu</a:t>
            </a:r>
            <a:r>
              <a:rPr kumimoji="0" lang="zh-CN" altLang="zh-CN" sz="1600" b="0" i="0" u="none" strike="noStrike" kern="0" cap="none" spc="0" normalizeH="0" baseline="0" noProof="0" dirty="0">
                <a:ln>
                  <a:noFill/>
                </a:ln>
                <a:solidFill>
                  <a:srgbClr val="45A2A9"/>
                </a:solidFill>
                <a:effectLst/>
                <a:uLnTx/>
                <a:uFillTx/>
                <a:latin typeface="宋体" pitchFamily="2" charset="-122"/>
                <a:ea typeface="宋体" pitchFamily="2" charset="-122"/>
              </a:rPr>
              <a:t>病毒</a:t>
            </a:r>
            <a:r>
              <a:rPr kumimoji="0" lang="zh-CN" altLang="en-US" sz="1600" b="0" i="0" u="none" strike="noStrike" kern="0" cap="none" spc="0" normalizeH="0" baseline="0" noProof="0" dirty="0">
                <a:ln>
                  <a:noFill/>
                </a:ln>
                <a:solidFill>
                  <a:srgbClr val="45A2A9"/>
                </a:solidFill>
                <a:effectLst/>
                <a:uLnTx/>
                <a:uFillTx/>
                <a:latin typeface="宋体" pitchFamily="2" charset="-122"/>
                <a:ea typeface="宋体" pitchFamily="2" charset="-122"/>
              </a:rPr>
              <a:t>，影响了公共交通、工业控制、能源、军工等重要基础行业</a:t>
            </a:r>
            <a:r>
              <a:rPr kumimoji="0" lang="en-US" altLang="zh-CN" sz="1600" b="0" i="0" u="none" strike="noStrike" kern="0" cap="none" spc="0" normalizeH="0" baseline="0" noProof="0" dirty="0">
                <a:ln>
                  <a:noFill/>
                </a:ln>
                <a:solidFill>
                  <a:srgbClr val="45A2A9"/>
                </a:solidFill>
                <a:effectLst/>
                <a:uLnTx/>
                <a:uFillTx/>
                <a:latin typeface="宋体" pitchFamily="2" charset="-122"/>
                <a:ea typeface="宋体" pitchFamily="2" charset="-122"/>
              </a:rPr>
              <a:t>,</a:t>
            </a:r>
            <a:r>
              <a:rPr kumimoji="0" lang="zh-CN" altLang="en-US" sz="1600" b="0" i="0" u="none" strike="noStrike" kern="0" cap="none" spc="0" normalizeH="0" baseline="0" noProof="0" dirty="0">
                <a:ln>
                  <a:noFill/>
                </a:ln>
                <a:solidFill>
                  <a:srgbClr val="45A2A9"/>
                </a:solidFill>
                <a:effectLst/>
                <a:uLnTx/>
                <a:uFillTx/>
                <a:latin typeface="宋体" pitchFamily="2" charset="-122"/>
                <a:ea typeface="宋体" pitchFamily="2" charset="-122"/>
              </a:rPr>
              <a:t>对资源环境、基础设施以及生命财产造成巨大威胁。</a:t>
            </a:r>
            <a:endParaRPr kumimoji="0" lang="zh-CN" altLang="zh-CN" sz="1600" b="0" i="0" u="none" strike="noStrike" kern="0" cap="none" spc="0" normalizeH="0" baseline="0" noProof="0" dirty="0">
              <a:ln>
                <a:noFill/>
              </a:ln>
              <a:solidFill>
                <a:srgbClr val="45A2A9"/>
              </a:solidFill>
              <a:effectLst/>
              <a:uLnTx/>
              <a:uFillTx/>
              <a:latin typeface="宋体" pitchFamily="2" charset="-122"/>
              <a:ea typeface="宋体" pitchFamily="2" charset="-122"/>
            </a:endParaRPr>
          </a:p>
        </p:txBody>
      </p:sp>
      <p:sp>
        <p:nvSpPr>
          <p:cNvPr id="22" name="标题 1"/>
          <p:cNvSpPr txBox="1">
            <a:spLocks/>
          </p:cNvSpPr>
          <p:nvPr/>
        </p:nvSpPr>
        <p:spPr>
          <a:xfrm>
            <a:off x="448264" y="975195"/>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pic>
        <p:nvPicPr>
          <p:cNvPr id="23"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6574" y="3720009"/>
            <a:ext cx="1569713" cy="1121224"/>
          </a:xfrm>
          <a:prstGeom prst="rect">
            <a:avLst/>
          </a:prstGeom>
        </p:spPr>
      </p:pic>
      <p:pic>
        <p:nvPicPr>
          <p:cNvPr id="24"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192" y="5351357"/>
            <a:ext cx="1596095" cy="1173987"/>
          </a:xfrm>
          <a:prstGeom prst="rect">
            <a:avLst/>
          </a:prstGeom>
        </p:spPr>
      </p:pic>
      <p:pic>
        <p:nvPicPr>
          <p:cNvPr id="25"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3983" y="3767127"/>
            <a:ext cx="1569713" cy="1134414"/>
          </a:xfrm>
          <a:prstGeom prst="rect">
            <a:avLst/>
          </a:prstGeom>
        </p:spPr>
      </p:pic>
      <p:pic>
        <p:nvPicPr>
          <p:cNvPr id="26"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8670" y="5326283"/>
            <a:ext cx="1596294" cy="1127960"/>
          </a:xfrm>
          <a:prstGeom prst="rect">
            <a:avLst/>
          </a:prstGeom>
        </p:spPr>
      </p:pic>
      <p:pic>
        <p:nvPicPr>
          <p:cNvPr id="27"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3803" y="4360093"/>
            <a:ext cx="2012624" cy="1404156"/>
          </a:xfrm>
          <a:prstGeom prst="rect">
            <a:avLst/>
          </a:prstGeom>
        </p:spPr>
      </p:pic>
      <p:sp>
        <p:nvSpPr>
          <p:cNvPr id="28" name="Rectangle 12"/>
          <p:cNvSpPr>
            <a:spLocks noChangeArrowheads="1"/>
          </p:cNvSpPr>
          <p:nvPr/>
        </p:nvSpPr>
        <p:spPr bwMode="auto">
          <a:xfrm>
            <a:off x="7813696" y="3677032"/>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hangingPunct="1">
              <a:lnSpc>
                <a:spcPct val="150000"/>
              </a:lnSpc>
              <a:buClr>
                <a:srgbClr val="808080"/>
              </a:buClr>
              <a:buSzPct val="75000"/>
            </a:pPr>
            <a:r>
              <a:rPr lang="zh-CN" altLang="en-US" sz="1600" b="0" dirty="0">
                <a:solidFill>
                  <a:srgbClr val="000000">
                    <a:lumMod val="65000"/>
                    <a:lumOff val="35000"/>
                  </a:srgbClr>
                </a:solidFill>
                <a:latin typeface="微软雅黑" panose="020B0503020204020204" pitchFamily="34" charset="-122"/>
                <a:ea typeface="微软雅黑" panose="020B0503020204020204" pitchFamily="34" charset="-122"/>
              </a:rPr>
              <a:t>生命</a:t>
            </a:r>
          </a:p>
        </p:txBody>
      </p:sp>
      <p:sp>
        <p:nvSpPr>
          <p:cNvPr id="29" name="Rectangle 12"/>
          <p:cNvSpPr>
            <a:spLocks noChangeArrowheads="1"/>
          </p:cNvSpPr>
          <p:nvPr/>
        </p:nvSpPr>
        <p:spPr bwMode="auto">
          <a:xfrm>
            <a:off x="7825501" y="6023519"/>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hangingPunct="1">
              <a:lnSpc>
                <a:spcPct val="150000"/>
              </a:lnSpc>
              <a:buClr>
                <a:srgbClr val="808080"/>
              </a:buClr>
              <a:buSzPct val="75000"/>
            </a:pPr>
            <a:r>
              <a:rPr lang="zh-CN" altLang="en-US" sz="1600" b="0" dirty="0">
                <a:solidFill>
                  <a:srgbClr val="000000">
                    <a:lumMod val="65000"/>
                    <a:lumOff val="35000"/>
                  </a:srgbClr>
                </a:solidFill>
                <a:latin typeface="微软雅黑" panose="020B0503020204020204" pitchFamily="34" charset="-122"/>
                <a:ea typeface="微软雅黑" panose="020B0503020204020204" pitchFamily="34" charset="-122"/>
              </a:rPr>
              <a:t>资源</a:t>
            </a:r>
          </a:p>
        </p:txBody>
      </p:sp>
      <p:sp>
        <p:nvSpPr>
          <p:cNvPr id="30" name="Rectangle 12"/>
          <p:cNvSpPr>
            <a:spLocks noChangeArrowheads="1"/>
          </p:cNvSpPr>
          <p:nvPr/>
        </p:nvSpPr>
        <p:spPr bwMode="auto">
          <a:xfrm>
            <a:off x="611560" y="6023519"/>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hangingPunct="1">
              <a:lnSpc>
                <a:spcPct val="150000"/>
              </a:lnSpc>
              <a:buClr>
                <a:srgbClr val="808080"/>
              </a:buClr>
              <a:buSzPct val="75000"/>
            </a:pPr>
            <a:r>
              <a:rPr lang="zh-CN" altLang="en-US" sz="1600" b="0" dirty="0">
                <a:solidFill>
                  <a:srgbClr val="000000">
                    <a:lumMod val="65000"/>
                    <a:lumOff val="35000"/>
                  </a:srgbClr>
                </a:solidFill>
                <a:latin typeface="微软雅黑" panose="020B0503020204020204" pitchFamily="34" charset="-122"/>
                <a:ea typeface="微软雅黑" panose="020B0503020204020204" pitchFamily="34" charset="-122"/>
              </a:rPr>
              <a:t>环境</a:t>
            </a:r>
          </a:p>
        </p:txBody>
      </p:sp>
      <p:sp>
        <p:nvSpPr>
          <p:cNvPr id="31" name="Rectangle 12"/>
          <p:cNvSpPr>
            <a:spLocks noChangeArrowheads="1"/>
          </p:cNvSpPr>
          <p:nvPr/>
        </p:nvSpPr>
        <p:spPr bwMode="auto">
          <a:xfrm>
            <a:off x="611560" y="3667017"/>
            <a:ext cx="595014" cy="41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1430" tIns="45715" rIns="91430" bIns="45715">
            <a:spAutoFit/>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0" indent="0" algn="just" eaLnBrk="1" hangingPunct="1">
              <a:lnSpc>
                <a:spcPct val="150000"/>
              </a:lnSpc>
              <a:buClr>
                <a:srgbClr val="808080"/>
              </a:buClr>
              <a:buSzPct val="75000"/>
            </a:pPr>
            <a:r>
              <a:rPr lang="zh-CN" altLang="en-US" sz="1600" b="0" dirty="0">
                <a:solidFill>
                  <a:srgbClr val="000000">
                    <a:lumMod val="65000"/>
                    <a:lumOff val="35000"/>
                  </a:srgbClr>
                </a:solidFill>
                <a:latin typeface="微软雅黑" panose="020B0503020204020204" pitchFamily="34" charset="-122"/>
                <a:ea typeface="微软雅黑" panose="020B0503020204020204" pitchFamily="34" charset="-122"/>
              </a:rPr>
              <a:t>财产</a:t>
            </a:r>
          </a:p>
        </p:txBody>
      </p:sp>
    </p:spTree>
    <p:extLst>
      <p:ext uri="{BB962C8B-B14F-4D97-AF65-F5344CB8AC3E}">
        <p14:creationId xmlns:p14="http://schemas.microsoft.com/office/powerpoint/2010/main" val="90796059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4201DD0C-A762-49DA-A80A-7B40ABA8DD11}"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r>
              <a:rPr lang="zh-CN" altLang="en-US" dirty="0"/>
              <a:t>嵌入式系统设计简介</a:t>
            </a: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54</a:t>
            </a:fld>
            <a:endParaRPr lang="en-US" altLang="zh-CN"/>
          </a:p>
        </p:txBody>
      </p:sp>
      <p:grpSp>
        <p:nvGrpSpPr>
          <p:cNvPr id="13" name="组合 38"/>
          <p:cNvGrpSpPr/>
          <p:nvPr/>
        </p:nvGrpSpPr>
        <p:grpSpPr>
          <a:xfrm>
            <a:off x="827584" y="1916832"/>
            <a:ext cx="7483869" cy="403938"/>
            <a:chOff x="785102" y="4346522"/>
            <a:chExt cx="11179371" cy="538865"/>
          </a:xfrm>
        </p:grpSpPr>
        <p:sp>
          <p:nvSpPr>
            <p:cNvPr id="14"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5" name="矩形 40"/>
            <p:cNvSpPr>
              <a:spLocks noChangeArrowheads="1"/>
            </p:cNvSpPr>
            <p:nvPr/>
          </p:nvSpPr>
          <p:spPr bwMode="auto">
            <a:xfrm>
              <a:off x="1490664" y="4346522"/>
              <a:ext cx="7416824" cy="52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波兰城市轨道交通脱轨事件</a:t>
              </a:r>
            </a:p>
          </p:txBody>
        </p:sp>
        <p:sp>
          <p:nvSpPr>
            <p:cNvPr id="1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01</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pic>
        <p:nvPicPr>
          <p:cNvPr id="17"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0525" y="2848459"/>
            <a:ext cx="4180928" cy="3470376"/>
          </a:xfrm>
          <a:prstGeom prst="rect">
            <a:avLst/>
          </a:prstGeom>
        </p:spPr>
      </p:pic>
      <p:sp>
        <p:nvSpPr>
          <p:cNvPr id="18" name="矩形 11"/>
          <p:cNvSpPr/>
          <p:nvPr/>
        </p:nvSpPr>
        <p:spPr>
          <a:xfrm>
            <a:off x="847056" y="3234721"/>
            <a:ext cx="2867552" cy="2169825"/>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pPr>
            <a:r>
              <a:rPr lang="en-US" altLang="zh-CN" sz="1800" b="0" dirty="0">
                <a:solidFill>
                  <a:srgbClr val="000000"/>
                </a:solidFill>
                <a:latin typeface="宋体" pitchFamily="2" charset="-122"/>
                <a:ea typeface="宋体" pitchFamily="2" charset="-122"/>
              </a:rPr>
              <a:t>2008</a:t>
            </a:r>
            <a:r>
              <a:rPr lang="zh-CN" altLang="en-US" sz="1800" b="0" dirty="0">
                <a:solidFill>
                  <a:srgbClr val="000000"/>
                </a:solidFill>
                <a:latin typeface="宋体" pitchFamily="2" charset="-122"/>
                <a:ea typeface="宋体" pitchFamily="2" charset="-122"/>
              </a:rPr>
              <a:t>年，一少年攻击了波兰</a:t>
            </a:r>
            <a:r>
              <a:rPr lang="en-US" altLang="zh-CN" sz="1800" b="0" dirty="0">
                <a:solidFill>
                  <a:srgbClr val="000000"/>
                </a:solidFill>
                <a:latin typeface="宋体" pitchFamily="2" charset="-122"/>
                <a:ea typeface="宋体" pitchFamily="2" charset="-122"/>
              </a:rPr>
              <a:t>Lodz</a:t>
            </a:r>
            <a:r>
              <a:rPr lang="zh-CN" altLang="en-US" sz="1800" b="0" dirty="0">
                <a:solidFill>
                  <a:srgbClr val="000000"/>
                </a:solidFill>
                <a:latin typeface="宋体" pitchFamily="2" charset="-122"/>
                <a:ea typeface="宋体" pitchFamily="2" charset="-122"/>
              </a:rPr>
              <a:t>的</a:t>
            </a:r>
            <a:r>
              <a:rPr lang="zh-CN" altLang="en-US" sz="1800" dirty="0">
                <a:solidFill>
                  <a:srgbClr val="000000"/>
                </a:solidFill>
                <a:latin typeface="宋体" pitchFamily="2" charset="-122"/>
                <a:ea typeface="宋体" pitchFamily="2" charset="-122"/>
              </a:rPr>
              <a:t>城铁系统</a:t>
            </a:r>
            <a:r>
              <a:rPr lang="zh-CN" altLang="en-US" sz="1800" b="0" dirty="0">
                <a:solidFill>
                  <a:srgbClr val="000000"/>
                </a:solidFill>
                <a:latin typeface="宋体" pitchFamily="2" charset="-122"/>
                <a:ea typeface="宋体" pitchFamily="2" charset="-122"/>
              </a:rPr>
              <a:t>，通过电视遥控器改变轨道扳道器，导致四节车厢脱轨。</a:t>
            </a:r>
          </a:p>
        </p:txBody>
      </p:sp>
      <p:sp>
        <p:nvSpPr>
          <p:cNvPr id="19" name="标题 1"/>
          <p:cNvSpPr txBox="1">
            <a:spLocks/>
          </p:cNvSpPr>
          <p:nvPr/>
        </p:nvSpPr>
        <p:spPr>
          <a:xfrm>
            <a:off x="448264" y="1119211"/>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228074274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84A2056D-BAAB-45FB-91A6-3D4643D08E8E}"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55</a:t>
            </a:fld>
            <a:endParaRPr lang="en-US" altLang="zh-CN"/>
          </a:p>
        </p:txBody>
      </p:sp>
      <p:grpSp>
        <p:nvGrpSpPr>
          <p:cNvPr id="13" name="组合 38"/>
          <p:cNvGrpSpPr/>
          <p:nvPr/>
        </p:nvGrpSpPr>
        <p:grpSpPr>
          <a:xfrm>
            <a:off x="899592" y="1988840"/>
            <a:ext cx="7483869" cy="403938"/>
            <a:chOff x="785102" y="4346522"/>
            <a:chExt cx="11179371" cy="538865"/>
          </a:xfrm>
        </p:grpSpPr>
        <p:sp>
          <p:nvSpPr>
            <p:cNvPr id="14"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5" name="矩形 40"/>
            <p:cNvSpPr>
              <a:spLocks noChangeArrowheads="1"/>
            </p:cNvSpPr>
            <p:nvPr/>
          </p:nvSpPr>
          <p:spPr bwMode="auto">
            <a:xfrm>
              <a:off x="1490664" y="4346522"/>
              <a:ext cx="7416824" cy="52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en-US" altLang="zh-CN" sz="1800" b="0" i="0" u="none" strike="noStrike" kern="0" cap="none" spc="0" normalizeH="0" baseline="0" noProof="0" dirty="0" err="1">
                  <a:ln>
                    <a:noFill/>
                  </a:ln>
                  <a:solidFill>
                    <a:srgbClr val="FFFFFF"/>
                  </a:solidFill>
                  <a:effectLst/>
                  <a:uLnTx/>
                  <a:uFillTx/>
                  <a:latin typeface="华康俪金黑W8(P)" pitchFamily="34" charset="-122"/>
                  <a:ea typeface="华康俪金黑W8(P)" pitchFamily="34" charset="-122"/>
                </a:rPr>
                <a:t>Stuxnet</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震网病毒</a:t>
              </a:r>
            </a:p>
          </p:txBody>
        </p:sp>
        <p:sp>
          <p:nvSpPr>
            <p:cNvPr id="1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02</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17" name="矩形 11"/>
          <p:cNvSpPr/>
          <p:nvPr/>
        </p:nvSpPr>
        <p:spPr>
          <a:xfrm>
            <a:off x="4454348" y="2894713"/>
            <a:ext cx="3850057" cy="3416320"/>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2010</a:t>
            </a:r>
            <a:r>
              <a:rPr lang="zh-CN" altLang="en-US" sz="1600" b="0" dirty="0">
                <a:solidFill>
                  <a:srgbClr val="000000"/>
                </a:solidFill>
                <a:latin typeface="宋体" pitchFamily="2" charset="-122"/>
                <a:ea typeface="宋体" pitchFamily="2" charset="-122"/>
              </a:rPr>
              <a:t>年，西门子首次监测到专门攻击公司工业控制系统的</a:t>
            </a:r>
            <a:r>
              <a:rPr lang="en-US" altLang="zh-CN" sz="1600" b="0" dirty="0" err="1">
                <a:solidFill>
                  <a:srgbClr val="000000"/>
                </a:solidFill>
                <a:latin typeface="宋体" pitchFamily="2" charset="-122"/>
                <a:ea typeface="宋体" pitchFamily="2" charset="-122"/>
              </a:rPr>
              <a:t>Stuxnet</a:t>
            </a:r>
            <a:r>
              <a:rPr lang="zh-CN" altLang="en-US" sz="1600" b="0" dirty="0">
                <a:solidFill>
                  <a:srgbClr val="000000"/>
                </a:solidFill>
                <a:latin typeface="宋体" pitchFamily="2" charset="-122"/>
                <a:ea typeface="宋体" pitchFamily="2" charset="-122"/>
              </a:rPr>
              <a:t>病毒，也称为震网病毒。</a:t>
            </a:r>
            <a:endParaRPr lang="en-US" altLang="zh-CN" sz="1600" b="0" dirty="0">
              <a:solidFill>
                <a:srgbClr val="000000"/>
              </a:solidFill>
              <a:latin typeface="宋体" pitchFamily="2" charset="-122"/>
              <a:ea typeface="宋体" pitchFamily="2" charset="-122"/>
            </a:endParaRPr>
          </a:p>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2010</a:t>
            </a:r>
            <a:r>
              <a:rPr lang="zh-CN" altLang="en-US" sz="1600" b="0" dirty="0">
                <a:solidFill>
                  <a:srgbClr val="000000"/>
                </a:solidFill>
                <a:latin typeface="宋体" pitchFamily="2" charset="-122"/>
                <a:ea typeface="宋体" pitchFamily="2" charset="-122"/>
              </a:rPr>
              <a:t>年，伊朗政府宣布</a:t>
            </a:r>
            <a:r>
              <a:rPr lang="en-US" altLang="zh-CN" sz="1600" b="0" dirty="0" err="1">
                <a:solidFill>
                  <a:srgbClr val="000000"/>
                </a:solidFill>
                <a:latin typeface="宋体" pitchFamily="2" charset="-122"/>
                <a:ea typeface="宋体" pitchFamily="2" charset="-122"/>
              </a:rPr>
              <a:t>Stuxnet</a:t>
            </a:r>
            <a:r>
              <a:rPr lang="zh-CN" altLang="en-US" sz="1600" b="0" dirty="0">
                <a:solidFill>
                  <a:srgbClr val="000000"/>
                </a:solidFill>
                <a:latin typeface="宋体" pitchFamily="2" charset="-122"/>
                <a:ea typeface="宋体" pitchFamily="2" charset="-122"/>
              </a:rPr>
              <a:t>病毒感染布什尔核电站员工电脑，</a:t>
            </a:r>
            <a:r>
              <a:rPr lang="zh-CN" altLang="zh-CN" sz="1600" b="0" dirty="0">
                <a:solidFill>
                  <a:srgbClr val="000000"/>
                </a:solidFill>
                <a:latin typeface="宋体" pitchFamily="2" charset="-122"/>
                <a:ea typeface="宋体" pitchFamily="2" charset="-122"/>
              </a:rPr>
              <a:t>直接破坏了纳坦兹浓缩铀工厂的近千台离心机，导致核电站延期启动，对伊朗</a:t>
            </a:r>
            <a:r>
              <a:rPr lang="zh-CN" altLang="zh-CN" sz="1600" dirty="0">
                <a:solidFill>
                  <a:srgbClr val="000000"/>
                </a:solidFill>
                <a:latin typeface="宋体" pitchFamily="2" charset="-122"/>
                <a:ea typeface="宋体" pitchFamily="2" charset="-122"/>
              </a:rPr>
              <a:t>国家核计划</a:t>
            </a:r>
            <a:r>
              <a:rPr lang="zh-CN" altLang="zh-CN" sz="1600" b="0" dirty="0">
                <a:solidFill>
                  <a:srgbClr val="000000"/>
                </a:solidFill>
                <a:latin typeface="宋体" pitchFamily="2" charset="-122"/>
                <a:ea typeface="宋体" pitchFamily="2" charset="-122"/>
              </a:rPr>
              <a:t>造成重大影响</a:t>
            </a:r>
            <a:r>
              <a:rPr lang="zh-CN" altLang="en-US" sz="1600" b="0" dirty="0">
                <a:solidFill>
                  <a:srgbClr val="000000"/>
                </a:solidFill>
                <a:latin typeface="宋体" pitchFamily="2" charset="-122"/>
                <a:ea typeface="宋体" pitchFamily="2" charset="-122"/>
              </a:rPr>
              <a:t>，严重威胁核反应堆安全运营。</a:t>
            </a:r>
          </a:p>
        </p:txBody>
      </p:sp>
      <p:pic>
        <p:nvPicPr>
          <p:cNvPr id="18" name="图片 7"/>
          <p:cNvPicPr/>
          <p:nvPr/>
        </p:nvPicPr>
        <p:blipFill>
          <a:blip r:embed="rId2" cstate="print">
            <a:extLst>
              <a:ext uri="{28A0092B-C50C-407E-A947-70E740481C1C}">
                <a14:useLocalDpi xmlns:a14="http://schemas.microsoft.com/office/drawing/2010/main" val="0"/>
              </a:ext>
            </a:extLst>
          </a:blip>
          <a:stretch>
            <a:fillRect/>
          </a:stretch>
        </p:blipFill>
        <p:spPr bwMode="auto">
          <a:xfrm>
            <a:off x="899592" y="3594761"/>
            <a:ext cx="2995166" cy="2016224"/>
          </a:xfrm>
          <a:prstGeom prst="rect">
            <a:avLst/>
          </a:prstGeom>
          <a:noFill/>
          <a:ln w="9525">
            <a:noFill/>
            <a:miter lim="800000"/>
            <a:headEnd/>
            <a:tailEnd/>
          </a:ln>
        </p:spPr>
      </p:pic>
      <p:sp>
        <p:nvSpPr>
          <p:cNvPr id="19" name="标题 1"/>
          <p:cNvSpPr txBox="1">
            <a:spLocks/>
          </p:cNvSpPr>
          <p:nvPr/>
        </p:nvSpPr>
        <p:spPr>
          <a:xfrm>
            <a:off x="448264" y="1191219"/>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53575608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8941BFD4-F4F0-498F-8D4E-A874688783A8}"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56</a:t>
            </a:fld>
            <a:endParaRPr lang="en-US" altLang="zh-CN"/>
          </a:p>
        </p:txBody>
      </p:sp>
      <p:sp>
        <p:nvSpPr>
          <p:cNvPr id="13" name="矩形 11"/>
          <p:cNvSpPr/>
          <p:nvPr/>
        </p:nvSpPr>
        <p:spPr>
          <a:xfrm>
            <a:off x="607361" y="2392777"/>
            <a:ext cx="4771808" cy="4154984"/>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2010</a:t>
            </a:r>
            <a:r>
              <a:rPr lang="zh-CN" altLang="zh-CN" sz="1600" b="0" dirty="0">
                <a:solidFill>
                  <a:srgbClr val="000000"/>
                </a:solidFill>
                <a:latin typeface="宋体" pitchFamily="2" charset="-122"/>
                <a:ea typeface="宋体" pitchFamily="2" charset="-122"/>
              </a:rPr>
              <a:t>年在加州奥克兰召开的安全会议上，加州大学圣地亚哥分校和华盛顿大学的研究者展示了攻击车载嵌入式系统的技术，该技术能够恶意篡改车载自适应刹车控制器、速度表等重要的嵌入式控制模块，对</a:t>
            </a:r>
            <a:r>
              <a:rPr lang="zh-CN" altLang="zh-CN" sz="1600" dirty="0">
                <a:solidFill>
                  <a:srgbClr val="000000"/>
                </a:solidFill>
                <a:latin typeface="宋体" pitchFamily="2" charset="-122"/>
                <a:ea typeface="宋体" pitchFamily="2" charset="-122"/>
              </a:rPr>
              <a:t>车载嵌入式系统</a:t>
            </a:r>
            <a:r>
              <a:rPr lang="zh-CN" altLang="zh-CN" sz="1600" b="0" dirty="0">
                <a:solidFill>
                  <a:srgbClr val="000000"/>
                </a:solidFill>
                <a:latin typeface="宋体" pitchFamily="2" charset="-122"/>
                <a:ea typeface="宋体" pitchFamily="2" charset="-122"/>
              </a:rPr>
              <a:t>造成重大的安全威胁，甚至会导致严重的交通事故；</a:t>
            </a:r>
            <a:endParaRPr lang="en-US" altLang="zh-CN" sz="1600" b="0" dirty="0">
              <a:solidFill>
                <a:srgbClr val="000000"/>
              </a:solidFill>
              <a:latin typeface="宋体" pitchFamily="2" charset="-122"/>
              <a:ea typeface="宋体" pitchFamily="2" charset="-122"/>
            </a:endParaRPr>
          </a:p>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2012</a:t>
            </a:r>
            <a:r>
              <a:rPr lang="zh-CN" altLang="zh-CN" sz="1600" b="0" dirty="0">
                <a:solidFill>
                  <a:srgbClr val="000000"/>
                </a:solidFill>
                <a:latin typeface="宋体" pitchFamily="2" charset="-122"/>
                <a:ea typeface="宋体" pitchFamily="2" charset="-122"/>
              </a:rPr>
              <a:t>年在加州召开的设计年会西部会议上，</a:t>
            </a:r>
            <a:r>
              <a:rPr lang="en-US" altLang="zh-CN" sz="1600" b="0" dirty="0" err="1">
                <a:solidFill>
                  <a:srgbClr val="000000"/>
                </a:solidFill>
                <a:latin typeface="宋体" pitchFamily="2" charset="-122"/>
                <a:ea typeface="宋体" pitchFamily="2" charset="-122"/>
              </a:rPr>
              <a:t>Mocana</a:t>
            </a:r>
            <a:r>
              <a:rPr lang="zh-CN" altLang="zh-CN" sz="1600" b="0" dirty="0">
                <a:solidFill>
                  <a:srgbClr val="000000"/>
                </a:solidFill>
                <a:latin typeface="宋体" pitchFamily="2" charset="-122"/>
                <a:ea typeface="宋体" pitchFamily="2" charset="-122"/>
              </a:rPr>
              <a:t>高级分析师</a:t>
            </a:r>
            <a:r>
              <a:rPr lang="en-US" altLang="zh-CN" sz="1600" b="0" dirty="0">
                <a:solidFill>
                  <a:srgbClr val="000000"/>
                </a:solidFill>
                <a:latin typeface="宋体" pitchFamily="2" charset="-122"/>
                <a:ea typeface="宋体" pitchFamily="2" charset="-122"/>
              </a:rPr>
              <a:t>Robert </a:t>
            </a:r>
            <a:r>
              <a:rPr lang="en-US" altLang="zh-CN" sz="1600" b="0" dirty="0" err="1">
                <a:solidFill>
                  <a:srgbClr val="000000"/>
                </a:solidFill>
                <a:latin typeface="宋体" pitchFamily="2" charset="-122"/>
                <a:ea typeface="宋体" pitchFamily="2" charset="-122"/>
              </a:rPr>
              <a:t>Vamosizhan</a:t>
            </a:r>
            <a:r>
              <a:rPr lang="zh-CN" altLang="zh-CN" sz="1600" b="0" dirty="0">
                <a:solidFill>
                  <a:srgbClr val="000000"/>
                </a:solidFill>
                <a:latin typeface="宋体" pitchFamily="2" charset="-122"/>
                <a:ea typeface="宋体" pitchFamily="2" charset="-122"/>
              </a:rPr>
              <a:t>介绍了针对</a:t>
            </a:r>
            <a:r>
              <a:rPr lang="zh-CN" altLang="zh-CN" sz="1600" dirty="0">
                <a:solidFill>
                  <a:srgbClr val="000000"/>
                </a:solidFill>
                <a:latin typeface="宋体" pitchFamily="2" charset="-122"/>
                <a:ea typeface="宋体" pitchFamily="2" charset="-122"/>
              </a:rPr>
              <a:t>打印机、数字机顶盒</a:t>
            </a:r>
            <a:r>
              <a:rPr lang="zh-CN" altLang="zh-CN" sz="1600" b="0" dirty="0">
                <a:solidFill>
                  <a:srgbClr val="000000"/>
                </a:solidFill>
                <a:latin typeface="宋体" pitchFamily="2" charset="-122"/>
                <a:ea typeface="宋体" pitchFamily="2" charset="-122"/>
              </a:rPr>
              <a:t>的攻击；</a:t>
            </a:r>
            <a:endParaRPr lang="en-US" altLang="zh-CN" sz="1600" b="0" dirty="0">
              <a:solidFill>
                <a:srgbClr val="000000"/>
              </a:solidFill>
              <a:latin typeface="宋体" pitchFamily="2" charset="-122"/>
              <a:ea typeface="宋体" pitchFamily="2" charset="-122"/>
            </a:endParaRPr>
          </a:p>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Jay Radcliffe</a:t>
            </a:r>
            <a:r>
              <a:rPr lang="zh-CN" altLang="zh-CN" sz="1600" b="0" dirty="0">
                <a:solidFill>
                  <a:srgbClr val="000000"/>
                </a:solidFill>
                <a:latin typeface="宋体" pitchFamily="2" charset="-122"/>
                <a:ea typeface="宋体" pitchFamily="2" charset="-122"/>
              </a:rPr>
              <a:t>通过侵入</a:t>
            </a:r>
            <a:r>
              <a:rPr lang="zh-CN" altLang="zh-CN" sz="1600" dirty="0">
                <a:solidFill>
                  <a:srgbClr val="000000"/>
                </a:solidFill>
                <a:latin typeface="宋体" pitchFamily="2" charset="-122"/>
                <a:ea typeface="宋体" pitchFamily="2" charset="-122"/>
              </a:rPr>
              <a:t>胰岛素泵的控制系统</a:t>
            </a:r>
            <a:r>
              <a:rPr lang="zh-CN" altLang="zh-CN" sz="1600" b="0" dirty="0">
                <a:solidFill>
                  <a:srgbClr val="000000"/>
                </a:solidFill>
                <a:latin typeface="宋体" pitchFamily="2" charset="-122"/>
                <a:ea typeface="宋体" pitchFamily="2" charset="-122"/>
              </a:rPr>
              <a:t>，从而能够肆意篡改其运行状况。</a:t>
            </a:r>
            <a:endParaRPr lang="zh-CN" altLang="en-US" sz="1600" b="0" dirty="0">
              <a:solidFill>
                <a:srgbClr val="000000"/>
              </a:solidFill>
              <a:latin typeface="宋体" pitchFamily="2" charset="-122"/>
              <a:ea typeface="宋体" pitchFamily="2" charset="-122"/>
            </a:endParaRPr>
          </a:p>
        </p:txBody>
      </p:sp>
      <p:pic>
        <p:nvPicPr>
          <p:cNvPr id="1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2457" y="3105771"/>
            <a:ext cx="2847975" cy="2314575"/>
          </a:xfrm>
          <a:prstGeom prst="rect">
            <a:avLst/>
          </a:prstGeom>
        </p:spPr>
      </p:pic>
      <p:grpSp>
        <p:nvGrpSpPr>
          <p:cNvPr id="15" name="组合 10"/>
          <p:cNvGrpSpPr/>
          <p:nvPr/>
        </p:nvGrpSpPr>
        <p:grpSpPr>
          <a:xfrm>
            <a:off x="657045" y="1728919"/>
            <a:ext cx="7803387" cy="403937"/>
            <a:chOff x="785102" y="4346523"/>
            <a:chExt cx="11179371" cy="538864"/>
          </a:xfrm>
        </p:grpSpPr>
        <p:sp>
          <p:nvSpPr>
            <p:cNvPr id="16" name="矩形 12"/>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7" name="矩形 13"/>
            <p:cNvSpPr>
              <a:spLocks noChangeArrowheads="1"/>
            </p:cNvSpPr>
            <p:nvPr/>
          </p:nvSpPr>
          <p:spPr bwMode="auto">
            <a:xfrm>
              <a:off x="1490664" y="4346523"/>
              <a:ext cx="7416825"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安全会议上展示的嵌入式攻击</a:t>
              </a:r>
            </a:p>
          </p:txBody>
        </p:sp>
        <p:sp>
          <p:nvSpPr>
            <p:cNvPr id="1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03</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19" name="标题 1"/>
          <p:cNvSpPr txBox="1">
            <a:spLocks/>
          </p:cNvSpPr>
          <p:nvPr/>
        </p:nvSpPr>
        <p:spPr>
          <a:xfrm>
            <a:off x="448264" y="1047203"/>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290305320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3816ADB8-ADDB-41F9-8DB4-77B1AA4CA4E4}"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57</a:t>
            </a:fld>
            <a:endParaRPr lang="en-US" altLang="zh-CN"/>
          </a:p>
        </p:txBody>
      </p:sp>
      <p:grpSp>
        <p:nvGrpSpPr>
          <p:cNvPr id="13" name="组合 38"/>
          <p:cNvGrpSpPr/>
          <p:nvPr/>
        </p:nvGrpSpPr>
        <p:grpSpPr>
          <a:xfrm>
            <a:off x="755576" y="2132856"/>
            <a:ext cx="7483869" cy="403938"/>
            <a:chOff x="785102" y="4346522"/>
            <a:chExt cx="11179371" cy="538865"/>
          </a:xfrm>
        </p:grpSpPr>
        <p:sp>
          <p:nvSpPr>
            <p:cNvPr id="14"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5" name="矩形 40"/>
            <p:cNvSpPr>
              <a:spLocks noChangeArrowheads="1"/>
            </p:cNvSpPr>
            <p:nvPr/>
          </p:nvSpPr>
          <p:spPr bwMode="auto">
            <a:xfrm>
              <a:off x="1490664" y="4346522"/>
              <a:ext cx="7416824"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美国伊利诺伊州水利供水系统受损</a:t>
              </a:r>
            </a:p>
          </p:txBody>
        </p:sp>
        <p:sp>
          <p:nvSpPr>
            <p:cNvPr id="1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04</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17" name="矩形 11"/>
          <p:cNvSpPr/>
          <p:nvPr/>
        </p:nvSpPr>
        <p:spPr>
          <a:xfrm>
            <a:off x="4176766" y="2946689"/>
            <a:ext cx="4032447" cy="3416320"/>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pPr>
            <a:r>
              <a:rPr lang="en-US" altLang="zh-CN" sz="1800" b="0" dirty="0">
                <a:solidFill>
                  <a:srgbClr val="000000"/>
                </a:solidFill>
                <a:latin typeface="宋体" pitchFamily="2" charset="-122"/>
                <a:ea typeface="宋体" pitchFamily="2" charset="-122"/>
              </a:rPr>
              <a:t>2011</a:t>
            </a:r>
            <a:r>
              <a:rPr lang="zh-CN" altLang="en-US" sz="1800" b="0" dirty="0">
                <a:solidFill>
                  <a:srgbClr val="000000"/>
                </a:solidFill>
                <a:latin typeface="宋体" pitchFamily="2" charset="-122"/>
                <a:ea typeface="宋体" pitchFamily="2" charset="-122"/>
              </a:rPr>
              <a:t>年，美国伊利诺伊州一家水厂的</a:t>
            </a:r>
            <a:r>
              <a:rPr lang="zh-CN" altLang="en-US" sz="1800" dirty="0">
                <a:solidFill>
                  <a:srgbClr val="000000"/>
                </a:solidFill>
                <a:latin typeface="宋体" pitchFamily="2" charset="-122"/>
                <a:ea typeface="宋体" pitchFamily="2" charset="-122"/>
              </a:rPr>
              <a:t>监控及数据采集系统（</a:t>
            </a:r>
            <a:r>
              <a:rPr lang="en-US" altLang="zh-CN" sz="1800" dirty="0">
                <a:solidFill>
                  <a:srgbClr val="000000"/>
                </a:solidFill>
                <a:latin typeface="宋体" pitchFamily="2" charset="-122"/>
                <a:ea typeface="宋体" pitchFamily="2" charset="-122"/>
              </a:rPr>
              <a:t>SCADA</a:t>
            </a:r>
            <a:r>
              <a:rPr lang="zh-CN" altLang="en-US" sz="1800" dirty="0">
                <a:solidFill>
                  <a:srgbClr val="000000"/>
                </a:solidFill>
                <a:latin typeface="宋体" pitchFamily="2" charset="-122"/>
                <a:ea typeface="宋体" pitchFamily="2" charset="-122"/>
              </a:rPr>
              <a:t>）</a:t>
            </a:r>
            <a:r>
              <a:rPr lang="zh-CN" altLang="en-US" sz="1800" b="0" dirty="0">
                <a:solidFill>
                  <a:srgbClr val="000000"/>
                </a:solidFill>
                <a:latin typeface="宋体" pitchFamily="2" charset="-122"/>
                <a:ea typeface="宋体" pitchFamily="2" charset="-122"/>
              </a:rPr>
              <a:t>因遭到黑客攻击，其中一个水泵被频繁开关导致停止运转。</a:t>
            </a:r>
            <a:endParaRPr lang="en-US" altLang="zh-CN" sz="1800" b="0" dirty="0">
              <a:solidFill>
                <a:srgbClr val="000000"/>
              </a:solidFill>
              <a:latin typeface="宋体" pitchFamily="2" charset="-122"/>
              <a:ea typeface="宋体" pitchFamily="2" charset="-122"/>
            </a:endParaRPr>
          </a:p>
          <a:p>
            <a:pPr marL="285750" indent="-285750" algn="just" eaLnBrk="1" hangingPunct="1">
              <a:lnSpc>
                <a:spcPct val="150000"/>
              </a:lnSpc>
              <a:buFont typeface="Wingdings" panose="05000000000000000000" pitchFamily="2" charset="2"/>
              <a:buChar char="Ø"/>
            </a:pPr>
            <a:r>
              <a:rPr lang="zh-CN" altLang="en-US" sz="1800" b="0" dirty="0">
                <a:solidFill>
                  <a:srgbClr val="000000"/>
                </a:solidFill>
                <a:latin typeface="宋体" pitchFamily="2" charset="-122"/>
                <a:ea typeface="宋体" pitchFamily="2" charset="-122"/>
              </a:rPr>
              <a:t>美国国土安全部门和联邦调查局调查指出目前许多控制重要行业的工业</a:t>
            </a:r>
            <a:r>
              <a:rPr lang="en-US" altLang="zh-CN" sz="1800" b="0" dirty="0">
                <a:solidFill>
                  <a:srgbClr val="000000"/>
                </a:solidFill>
                <a:latin typeface="宋体" pitchFamily="2" charset="-122"/>
                <a:ea typeface="宋体" pitchFamily="2" charset="-122"/>
              </a:rPr>
              <a:t>SCADA</a:t>
            </a:r>
            <a:r>
              <a:rPr lang="zh-CN" altLang="en-US" sz="1800" b="0" dirty="0">
                <a:solidFill>
                  <a:srgbClr val="000000"/>
                </a:solidFill>
                <a:latin typeface="宋体" pitchFamily="2" charset="-122"/>
                <a:ea typeface="宋体" pitchFamily="2" charset="-122"/>
              </a:rPr>
              <a:t>系统存在脆弱性，具有很大的安全隐患。</a:t>
            </a:r>
          </a:p>
        </p:txBody>
      </p:sp>
      <p:pic>
        <p:nvPicPr>
          <p:cNvPr id="18" name="图片 7"/>
          <p:cNvPicPr/>
          <p:nvPr/>
        </p:nvPicPr>
        <p:blipFill>
          <a:blip r:embed="rId2" cstate="print">
            <a:extLst>
              <a:ext uri="{28A0092B-C50C-407E-A947-70E740481C1C}">
                <a14:useLocalDpi xmlns:a14="http://schemas.microsoft.com/office/drawing/2010/main" val="0"/>
              </a:ext>
            </a:extLst>
          </a:blip>
          <a:stretch>
            <a:fillRect/>
          </a:stretch>
        </p:blipFill>
        <p:spPr bwMode="auto">
          <a:xfrm>
            <a:off x="755576" y="3522753"/>
            <a:ext cx="3168352" cy="2503323"/>
          </a:xfrm>
          <a:prstGeom prst="rect">
            <a:avLst/>
          </a:prstGeom>
          <a:noFill/>
          <a:ln w="9525">
            <a:noFill/>
            <a:miter lim="800000"/>
            <a:headEnd/>
            <a:tailEnd/>
          </a:ln>
        </p:spPr>
      </p:pic>
      <p:sp>
        <p:nvSpPr>
          <p:cNvPr id="19" name="标题 1"/>
          <p:cNvSpPr txBox="1">
            <a:spLocks/>
          </p:cNvSpPr>
          <p:nvPr/>
        </p:nvSpPr>
        <p:spPr>
          <a:xfrm>
            <a:off x="448264" y="1191219"/>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422374259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81FB2D5C-0038-4091-A3CA-2A5382100CE1}"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58</a:t>
            </a:fld>
            <a:endParaRPr lang="en-US" altLang="zh-CN"/>
          </a:p>
        </p:txBody>
      </p:sp>
      <p:sp>
        <p:nvSpPr>
          <p:cNvPr id="14" name="矩形 8"/>
          <p:cNvSpPr/>
          <p:nvPr/>
        </p:nvSpPr>
        <p:spPr>
          <a:xfrm>
            <a:off x="395536" y="2085114"/>
            <a:ext cx="7771901" cy="2677656"/>
          </a:xfrm>
          <a:prstGeom prst="rect">
            <a:avLst/>
          </a:prstGeom>
        </p:spPr>
        <p:txBody>
          <a:bodyPr wrap="square">
            <a:spAutoFit/>
          </a:bodyPr>
          <a:lstStyle/>
          <a:p>
            <a:pPr marL="539750" lvl="1"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2014</a:t>
            </a:r>
            <a:r>
              <a:rPr lang="zh-CN" altLang="zh-CN" sz="1600" b="0" dirty="0">
                <a:solidFill>
                  <a:srgbClr val="000000"/>
                </a:solidFill>
                <a:latin typeface="宋体" pitchFamily="2" charset="-122"/>
                <a:ea typeface="宋体" pitchFamily="2" charset="-122"/>
              </a:rPr>
              <a:t>年</a:t>
            </a:r>
            <a:r>
              <a:rPr lang="en-US" altLang="zh-CN" sz="1600" b="0" dirty="0">
                <a:solidFill>
                  <a:srgbClr val="000000"/>
                </a:solidFill>
                <a:latin typeface="宋体" pitchFamily="2" charset="-122"/>
                <a:ea typeface="宋体" pitchFamily="2" charset="-122"/>
              </a:rPr>
              <a:t>6</a:t>
            </a:r>
            <a:r>
              <a:rPr lang="zh-CN" altLang="zh-CN" sz="1600" b="0" dirty="0">
                <a:solidFill>
                  <a:srgbClr val="000000"/>
                </a:solidFill>
                <a:latin typeface="宋体" pitchFamily="2" charset="-122"/>
                <a:ea typeface="宋体" pitchFamily="2" charset="-122"/>
              </a:rPr>
              <a:t>月，安全厂商</a:t>
            </a:r>
            <a:r>
              <a:rPr lang="en-US" altLang="zh-CN" sz="1600" b="0" dirty="0">
                <a:solidFill>
                  <a:srgbClr val="000000"/>
                </a:solidFill>
                <a:latin typeface="宋体" pitchFamily="2" charset="-122"/>
                <a:ea typeface="宋体" pitchFamily="2" charset="-122"/>
              </a:rPr>
              <a:t>F-Secure</a:t>
            </a:r>
            <a:r>
              <a:rPr lang="zh-CN" altLang="zh-CN" sz="1600" b="0" dirty="0">
                <a:solidFill>
                  <a:srgbClr val="000000"/>
                </a:solidFill>
                <a:latin typeface="宋体" pitchFamily="2" charset="-122"/>
                <a:ea typeface="宋体" pitchFamily="2" charset="-122"/>
              </a:rPr>
              <a:t>发现</a:t>
            </a:r>
            <a:r>
              <a:rPr lang="zh-CN" altLang="en-US" sz="1600" b="0" dirty="0">
                <a:solidFill>
                  <a:srgbClr val="000000"/>
                </a:solidFill>
                <a:latin typeface="宋体" pitchFamily="2" charset="-122"/>
                <a:ea typeface="宋体" pitchFamily="2" charset="-122"/>
              </a:rPr>
              <a:t>“</a:t>
            </a:r>
            <a:r>
              <a:rPr lang="en-US" altLang="zh-CN" sz="1600" b="0" dirty="0" err="1">
                <a:solidFill>
                  <a:srgbClr val="000000"/>
                </a:solidFill>
                <a:latin typeface="宋体" pitchFamily="2" charset="-122"/>
                <a:ea typeface="宋体" pitchFamily="2" charset="-122"/>
              </a:rPr>
              <a:t>Havex</a:t>
            </a:r>
            <a:r>
              <a:rPr lang="zh-CN" altLang="zh-CN" sz="1600" b="0" dirty="0">
                <a:solidFill>
                  <a:srgbClr val="000000"/>
                </a:solidFill>
                <a:latin typeface="宋体" pitchFamily="2" charset="-122"/>
                <a:ea typeface="宋体" pitchFamily="2" charset="-122"/>
              </a:rPr>
              <a:t>病毒</a:t>
            </a:r>
            <a:r>
              <a:rPr lang="zh-CN" altLang="en-US" sz="1600" b="0" dirty="0">
                <a:solidFill>
                  <a:srgbClr val="000000"/>
                </a:solidFill>
                <a:latin typeface="宋体" pitchFamily="2" charset="-122"/>
                <a:ea typeface="宋体" pitchFamily="2" charset="-122"/>
              </a:rPr>
              <a:t>”</a:t>
            </a:r>
            <a:r>
              <a:rPr lang="zh-CN" altLang="zh-CN" sz="1600" b="0" dirty="0">
                <a:solidFill>
                  <a:srgbClr val="000000"/>
                </a:solidFill>
                <a:latin typeface="宋体" pitchFamily="2" charset="-122"/>
                <a:ea typeface="宋体" pitchFamily="2" charset="-122"/>
              </a:rPr>
              <a:t>，</a:t>
            </a:r>
            <a:r>
              <a:rPr lang="en-US" altLang="zh-CN" sz="1600" b="0" dirty="0">
                <a:solidFill>
                  <a:srgbClr val="000000"/>
                </a:solidFill>
                <a:latin typeface="宋体" pitchFamily="2" charset="-122"/>
                <a:ea typeface="宋体" pitchFamily="2" charset="-122"/>
              </a:rPr>
              <a:t>ICS-CERT</a:t>
            </a:r>
            <a:r>
              <a:rPr lang="zh-CN" altLang="en-US" sz="1600" b="0" dirty="0">
                <a:solidFill>
                  <a:srgbClr val="000000"/>
                </a:solidFill>
                <a:latin typeface="宋体" pitchFamily="2" charset="-122"/>
                <a:ea typeface="宋体" pitchFamily="2" charset="-122"/>
              </a:rPr>
              <a:t>发布安全通行，</a:t>
            </a:r>
            <a:r>
              <a:rPr lang="zh-CN" altLang="zh-CN" sz="1600" b="0" dirty="0">
                <a:solidFill>
                  <a:srgbClr val="000000"/>
                </a:solidFill>
                <a:latin typeface="宋体" pitchFamily="2" charset="-122"/>
                <a:ea typeface="宋体" pitchFamily="2" charset="-122"/>
              </a:rPr>
              <a:t>该病毒主要攻击</a:t>
            </a:r>
            <a:r>
              <a:rPr lang="zh-CN" altLang="zh-CN" sz="1600" dirty="0">
                <a:solidFill>
                  <a:srgbClr val="000000"/>
                </a:solidFill>
                <a:latin typeface="宋体" pitchFamily="2" charset="-122"/>
                <a:ea typeface="宋体" pitchFamily="2" charset="-122"/>
              </a:rPr>
              <a:t>能源行业</a:t>
            </a:r>
            <a:r>
              <a:rPr lang="en-US" altLang="zh-CN" sz="1600" dirty="0">
                <a:solidFill>
                  <a:srgbClr val="000000"/>
                </a:solidFill>
                <a:latin typeface="宋体" pitchFamily="2" charset="-122"/>
                <a:ea typeface="宋体" pitchFamily="2" charset="-122"/>
              </a:rPr>
              <a:t>(</a:t>
            </a:r>
            <a:r>
              <a:rPr lang="zh-CN" altLang="zh-CN" sz="1600" dirty="0">
                <a:solidFill>
                  <a:srgbClr val="000000"/>
                </a:solidFill>
                <a:latin typeface="宋体" pitchFamily="2" charset="-122"/>
                <a:ea typeface="宋体" pitchFamily="2" charset="-122"/>
              </a:rPr>
              <a:t>水电大坝、核电站、电网</a:t>
            </a:r>
            <a:r>
              <a:rPr lang="en-US" altLang="zh-CN" sz="1600" dirty="0">
                <a:solidFill>
                  <a:srgbClr val="000000"/>
                </a:solidFill>
                <a:latin typeface="宋体" pitchFamily="2" charset="-122"/>
                <a:ea typeface="宋体" pitchFamily="2" charset="-122"/>
              </a:rPr>
              <a:t>)</a:t>
            </a:r>
            <a:r>
              <a:rPr lang="zh-CN" altLang="en-US" sz="1600" b="0" dirty="0">
                <a:solidFill>
                  <a:srgbClr val="000000"/>
                </a:solidFill>
                <a:latin typeface="宋体" pitchFamily="2" charset="-122"/>
                <a:ea typeface="宋体" pitchFamily="2" charset="-122"/>
              </a:rPr>
              <a:t>。</a:t>
            </a:r>
            <a:endParaRPr lang="en-US" altLang="zh-CN" sz="1600" b="0" dirty="0">
              <a:solidFill>
                <a:srgbClr val="000000"/>
              </a:solidFill>
              <a:latin typeface="宋体" pitchFamily="2" charset="-122"/>
              <a:ea typeface="宋体" pitchFamily="2" charset="-122"/>
            </a:endParaRPr>
          </a:p>
          <a:p>
            <a:pPr marL="539750" lvl="1" indent="-285750" algn="just" eaLnBrk="1" hangingPunct="1">
              <a:lnSpc>
                <a:spcPct val="150000"/>
              </a:lnSpc>
              <a:buFont typeface="Wingdings" panose="05000000000000000000" pitchFamily="2" charset="2"/>
              <a:buChar char="Ø"/>
            </a:pPr>
            <a:r>
              <a:rPr lang="en-US" altLang="zh-CN" sz="1600" b="0" dirty="0" err="1">
                <a:solidFill>
                  <a:srgbClr val="000000"/>
                </a:solidFill>
                <a:latin typeface="宋体" pitchFamily="2" charset="-122"/>
                <a:ea typeface="宋体" pitchFamily="2" charset="-122"/>
              </a:rPr>
              <a:t>Havex</a:t>
            </a:r>
            <a:r>
              <a:rPr lang="zh-CN" altLang="en-US" sz="1600" b="0" dirty="0">
                <a:solidFill>
                  <a:srgbClr val="000000"/>
                </a:solidFill>
                <a:latin typeface="宋体" pitchFamily="2" charset="-122"/>
                <a:ea typeface="宋体" pitchFamily="2" charset="-122"/>
              </a:rPr>
              <a:t>被编写来感染</a:t>
            </a:r>
            <a:r>
              <a:rPr lang="en-US" altLang="zh-CN" sz="1600" b="0" dirty="0">
                <a:solidFill>
                  <a:srgbClr val="000000"/>
                </a:solidFill>
                <a:latin typeface="宋体" pitchFamily="2" charset="-122"/>
                <a:ea typeface="宋体" pitchFamily="2" charset="-122"/>
              </a:rPr>
              <a:t>SCADA</a:t>
            </a:r>
            <a:r>
              <a:rPr lang="zh-CN" altLang="en-US" sz="1600" b="0" dirty="0">
                <a:solidFill>
                  <a:srgbClr val="000000"/>
                </a:solidFill>
                <a:latin typeface="宋体" pitchFamily="2" charset="-122"/>
                <a:ea typeface="宋体" pitchFamily="2" charset="-122"/>
              </a:rPr>
              <a:t>和工控系统中使用的工业控制软件，这种木马可能有能力禁用</a:t>
            </a:r>
            <a:r>
              <a:rPr lang="zh-CN" altLang="zh-CN" sz="1600" b="0" dirty="0">
                <a:solidFill>
                  <a:srgbClr val="000000"/>
                </a:solidFill>
                <a:latin typeface="宋体" pitchFamily="2" charset="-122"/>
                <a:ea typeface="宋体" pitchFamily="2" charset="-122"/>
              </a:rPr>
              <a:t>水电大坝、使核电站过载</a:t>
            </a:r>
            <a:r>
              <a:rPr lang="zh-CN" altLang="en-US" sz="1600" b="0" dirty="0">
                <a:solidFill>
                  <a:srgbClr val="000000"/>
                </a:solidFill>
                <a:latin typeface="宋体" pitchFamily="2" charset="-122"/>
                <a:ea typeface="宋体" pitchFamily="2" charset="-122"/>
              </a:rPr>
              <a:t>、甚至可以做到按一下键盘就关闭一个国家的电网。</a:t>
            </a:r>
            <a:endParaRPr lang="en-US" altLang="zh-CN" sz="1600" b="0" dirty="0">
              <a:solidFill>
                <a:srgbClr val="000000"/>
              </a:solidFill>
              <a:latin typeface="宋体" pitchFamily="2" charset="-122"/>
              <a:ea typeface="宋体" pitchFamily="2" charset="-122"/>
            </a:endParaRPr>
          </a:p>
          <a:p>
            <a:pPr marL="539750" lvl="1" indent="-285750" algn="just" eaLnBrk="1" hangingPunct="1">
              <a:lnSpc>
                <a:spcPct val="150000"/>
              </a:lnSpc>
              <a:buFont typeface="Wingdings" panose="05000000000000000000" pitchFamily="2" charset="2"/>
              <a:buChar char="Ø"/>
            </a:pPr>
            <a:r>
              <a:rPr lang="zh-CN" altLang="en-US" sz="1600" b="0" dirty="0">
                <a:solidFill>
                  <a:srgbClr val="000000"/>
                </a:solidFill>
                <a:latin typeface="宋体" pitchFamily="2" charset="-122"/>
                <a:ea typeface="宋体" pitchFamily="2" charset="-122"/>
              </a:rPr>
              <a:t>近来被用于从事工业间谍活动，主要攻击对象是欧洲的许多使用和开发工业应用程序和机械设备的公司。</a:t>
            </a:r>
            <a:endParaRPr lang="en-US" altLang="zh-CN" sz="1600" b="0" dirty="0">
              <a:solidFill>
                <a:srgbClr val="000000"/>
              </a:solidFill>
              <a:latin typeface="宋体" pitchFamily="2" charset="-122"/>
              <a:ea typeface="宋体" pitchFamily="2" charset="-122"/>
            </a:endParaRPr>
          </a:p>
        </p:txBody>
      </p:sp>
      <p:pic>
        <p:nvPicPr>
          <p:cNvPr id="15"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85" y="4784775"/>
            <a:ext cx="3240360" cy="1668561"/>
          </a:xfrm>
          <a:prstGeom prst="rect">
            <a:avLst/>
          </a:prstGeom>
        </p:spPr>
      </p:pic>
      <p:pic>
        <p:nvPicPr>
          <p:cNvPr id="16"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930" y="4784775"/>
            <a:ext cx="3945507" cy="1668561"/>
          </a:xfrm>
          <a:prstGeom prst="rect">
            <a:avLst/>
          </a:prstGeom>
        </p:spPr>
      </p:pic>
      <p:grpSp>
        <p:nvGrpSpPr>
          <p:cNvPr id="17" name="组合 12"/>
          <p:cNvGrpSpPr/>
          <p:nvPr/>
        </p:nvGrpSpPr>
        <p:grpSpPr>
          <a:xfrm>
            <a:off x="683569" y="1484784"/>
            <a:ext cx="7483869" cy="403938"/>
            <a:chOff x="785102" y="4346522"/>
            <a:chExt cx="11179371" cy="538865"/>
          </a:xfrm>
        </p:grpSpPr>
        <p:sp>
          <p:nvSpPr>
            <p:cNvPr id="18" name="矩形 13"/>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9" name="矩形 14"/>
            <p:cNvSpPr>
              <a:spLocks noChangeArrowheads="1"/>
            </p:cNvSpPr>
            <p:nvPr/>
          </p:nvSpPr>
          <p:spPr bwMode="auto">
            <a:xfrm>
              <a:off x="1490664" y="4346522"/>
              <a:ext cx="7416824"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en-US" altLang="zh-CN" sz="1800" b="0" i="0" u="none" strike="noStrike" kern="0" cap="none" spc="0" normalizeH="0" baseline="0" noProof="0" dirty="0" err="1">
                  <a:ln>
                    <a:noFill/>
                  </a:ln>
                  <a:solidFill>
                    <a:srgbClr val="FFFFFF"/>
                  </a:solidFill>
                  <a:effectLst/>
                  <a:uLnTx/>
                  <a:uFillTx/>
                  <a:latin typeface="华康俪金黑W8(P)" pitchFamily="34" charset="-122"/>
                  <a:ea typeface="华康俪金黑W8(P)" pitchFamily="34" charset="-122"/>
                </a:rPr>
                <a:t>Havex</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病毒</a:t>
              </a:r>
            </a:p>
          </p:txBody>
        </p:sp>
        <p:sp>
          <p:nvSpPr>
            <p:cNvPr id="20"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05</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21" name="标题 1"/>
          <p:cNvSpPr txBox="1">
            <a:spLocks/>
          </p:cNvSpPr>
          <p:nvPr/>
        </p:nvSpPr>
        <p:spPr>
          <a:xfrm>
            <a:off x="448264" y="949795"/>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150667593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7A754090-6DEB-4822-9CAC-127B14E48F1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59</a:t>
            </a:fld>
            <a:endParaRPr lang="en-US" altLang="zh-CN"/>
          </a:p>
        </p:txBody>
      </p:sp>
      <p:sp>
        <p:nvSpPr>
          <p:cNvPr id="13" name="矩形 11"/>
          <p:cNvSpPr/>
          <p:nvPr/>
        </p:nvSpPr>
        <p:spPr>
          <a:xfrm>
            <a:off x="899592" y="2567565"/>
            <a:ext cx="3835704" cy="3785652"/>
          </a:xfrm>
          <a:prstGeom prst="rect">
            <a:avLst/>
          </a:prstGeom>
        </p:spPr>
        <p:txBody>
          <a:bodyPr wrap="square">
            <a:spAutoFit/>
          </a:bodyPr>
          <a:lstStyle/>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2015</a:t>
            </a:r>
            <a:r>
              <a:rPr lang="zh-CN" altLang="zh-CN" sz="1600" b="0" dirty="0">
                <a:solidFill>
                  <a:srgbClr val="000000"/>
                </a:solidFill>
                <a:latin typeface="宋体" pitchFamily="2" charset="-122"/>
                <a:ea typeface="宋体" pitchFamily="2" charset="-122"/>
              </a:rPr>
              <a:t>年</a:t>
            </a:r>
            <a:r>
              <a:rPr lang="en-US" altLang="zh-CN" sz="1600" b="0" dirty="0">
                <a:solidFill>
                  <a:srgbClr val="000000"/>
                </a:solidFill>
                <a:latin typeface="宋体" pitchFamily="2" charset="-122"/>
                <a:ea typeface="宋体" pitchFamily="2" charset="-122"/>
              </a:rPr>
              <a:t>12</a:t>
            </a:r>
            <a:r>
              <a:rPr lang="zh-CN" altLang="zh-CN" sz="1600" b="0" dirty="0">
                <a:solidFill>
                  <a:srgbClr val="000000"/>
                </a:solidFill>
                <a:latin typeface="宋体" pitchFamily="2" charset="-122"/>
                <a:ea typeface="宋体" pitchFamily="2" charset="-122"/>
              </a:rPr>
              <a:t>月，乌克兰的</a:t>
            </a:r>
            <a:r>
              <a:rPr lang="zh-CN" altLang="zh-CN" sz="1600" dirty="0">
                <a:solidFill>
                  <a:srgbClr val="000000"/>
                </a:solidFill>
                <a:latin typeface="宋体" pitchFamily="2" charset="-122"/>
                <a:ea typeface="宋体" pitchFamily="2" charset="-122"/>
              </a:rPr>
              <a:t>国家电网</a:t>
            </a:r>
            <a:r>
              <a:rPr lang="zh-CN" altLang="zh-CN" sz="1600" b="0" dirty="0">
                <a:solidFill>
                  <a:srgbClr val="000000"/>
                </a:solidFill>
                <a:latin typeface="宋体" pitchFamily="2" charset="-122"/>
                <a:ea typeface="宋体" pitchFamily="2" charset="-122"/>
              </a:rPr>
              <a:t>中被植入了恶意软件</a:t>
            </a:r>
            <a:r>
              <a:rPr lang="en-US" altLang="zh-CN" sz="1600" b="0" dirty="0" err="1">
                <a:solidFill>
                  <a:srgbClr val="000000"/>
                </a:solidFill>
                <a:latin typeface="宋体" pitchFamily="2" charset="-122"/>
                <a:ea typeface="宋体" pitchFamily="2" charset="-122"/>
              </a:rPr>
              <a:t>BlackEnergy</a:t>
            </a:r>
            <a:r>
              <a:rPr lang="zh-CN" altLang="zh-CN" sz="1600" b="0" dirty="0">
                <a:solidFill>
                  <a:srgbClr val="000000"/>
                </a:solidFill>
                <a:latin typeface="宋体" pitchFamily="2" charset="-122"/>
                <a:ea typeface="宋体" pitchFamily="2" charset="-122"/>
              </a:rPr>
              <a:t>，导致发电站意外关闭，造成地区大规模电力瘫痪；</a:t>
            </a:r>
            <a:endParaRPr lang="en-US" altLang="zh-CN" sz="1600" b="0" dirty="0">
              <a:solidFill>
                <a:srgbClr val="000000"/>
              </a:solidFill>
              <a:latin typeface="宋体" pitchFamily="2" charset="-122"/>
              <a:ea typeface="宋体" pitchFamily="2" charset="-122"/>
            </a:endParaRPr>
          </a:p>
          <a:p>
            <a:pPr marL="285750" indent="-285750" algn="just" eaLnBrk="1" hangingPunct="1">
              <a:lnSpc>
                <a:spcPct val="150000"/>
              </a:lnSpc>
              <a:buFont typeface="Wingdings" panose="05000000000000000000" pitchFamily="2" charset="2"/>
              <a:buChar char="Ø"/>
            </a:pPr>
            <a:r>
              <a:rPr lang="en-US" altLang="zh-CN" sz="1600" b="0" dirty="0">
                <a:solidFill>
                  <a:srgbClr val="000000"/>
                </a:solidFill>
                <a:latin typeface="宋体" pitchFamily="2" charset="-122"/>
                <a:ea typeface="宋体" pitchFamily="2" charset="-122"/>
              </a:rPr>
              <a:t>2016</a:t>
            </a:r>
            <a:r>
              <a:rPr lang="zh-CN" altLang="zh-CN" sz="1600" b="0" dirty="0">
                <a:solidFill>
                  <a:srgbClr val="000000"/>
                </a:solidFill>
                <a:latin typeface="宋体" pitchFamily="2" charset="-122"/>
                <a:ea typeface="宋体" pitchFamily="2" charset="-122"/>
              </a:rPr>
              <a:t>年</a:t>
            </a:r>
            <a:r>
              <a:rPr lang="en-US" altLang="zh-CN" sz="1600" b="0" dirty="0">
                <a:solidFill>
                  <a:srgbClr val="000000"/>
                </a:solidFill>
                <a:latin typeface="宋体" pitchFamily="2" charset="-122"/>
                <a:ea typeface="宋体" pitchFamily="2" charset="-122"/>
              </a:rPr>
              <a:t>1</a:t>
            </a:r>
            <a:r>
              <a:rPr lang="zh-CN" altLang="zh-CN" sz="1600" b="0" dirty="0">
                <a:solidFill>
                  <a:srgbClr val="000000"/>
                </a:solidFill>
                <a:latin typeface="宋体" pitchFamily="2" charset="-122"/>
                <a:ea typeface="宋体" pitchFamily="2" charset="-122"/>
              </a:rPr>
              <a:t>月，以色列</a:t>
            </a:r>
            <a:r>
              <a:rPr lang="zh-CN" altLang="zh-CN" sz="1600" dirty="0">
                <a:solidFill>
                  <a:srgbClr val="000000"/>
                </a:solidFill>
                <a:latin typeface="宋体" pitchFamily="2" charset="-122"/>
                <a:ea typeface="宋体" pitchFamily="2" charset="-122"/>
              </a:rPr>
              <a:t>国家电力局</a:t>
            </a:r>
            <a:r>
              <a:rPr lang="zh-CN" altLang="zh-CN" sz="1600" b="0" dirty="0">
                <a:solidFill>
                  <a:srgbClr val="000000"/>
                </a:solidFill>
                <a:latin typeface="宋体" pitchFamily="2" charset="-122"/>
                <a:ea typeface="宋体" pitchFamily="2" charset="-122"/>
              </a:rPr>
              <a:t>网络受到勒索软件</a:t>
            </a:r>
            <a:r>
              <a:rPr lang="en-US" altLang="zh-CN" sz="1600" b="0" dirty="0">
                <a:solidFill>
                  <a:srgbClr val="000000"/>
                </a:solidFill>
                <a:latin typeface="宋体" pitchFamily="2" charset="-122"/>
                <a:ea typeface="宋体" pitchFamily="2" charset="-122"/>
              </a:rPr>
              <a:t>ransomware</a:t>
            </a:r>
            <a:r>
              <a:rPr lang="zh-CN" altLang="zh-CN" sz="1600" b="0" dirty="0">
                <a:solidFill>
                  <a:srgbClr val="000000"/>
                </a:solidFill>
                <a:latin typeface="宋体" pitchFamily="2" charset="-122"/>
                <a:ea typeface="宋体" pitchFamily="2" charset="-122"/>
              </a:rPr>
              <a:t>攻击，攻击者通过发送钓鱼邮件诱骗收件人执行恶意代码，加密电脑中相关内容，电力供应系统受到重大网络攻击侵袭，近</a:t>
            </a:r>
            <a:r>
              <a:rPr lang="en-US" altLang="zh-CN" sz="1600" b="0" dirty="0">
                <a:solidFill>
                  <a:srgbClr val="000000"/>
                </a:solidFill>
                <a:latin typeface="宋体" pitchFamily="2" charset="-122"/>
                <a:ea typeface="宋体" pitchFamily="2" charset="-122"/>
              </a:rPr>
              <a:t>70</a:t>
            </a:r>
            <a:r>
              <a:rPr lang="zh-CN" altLang="zh-CN" sz="1600" b="0" dirty="0">
                <a:solidFill>
                  <a:srgbClr val="000000"/>
                </a:solidFill>
                <a:latin typeface="宋体" pitchFamily="2" charset="-122"/>
                <a:ea typeface="宋体" pitchFamily="2" charset="-122"/>
              </a:rPr>
              <a:t>万民众遭受停电困扰。</a:t>
            </a:r>
            <a:endParaRPr lang="zh-CN" altLang="en-US" sz="1600" b="0" dirty="0">
              <a:solidFill>
                <a:srgbClr val="000000"/>
              </a:solidFill>
              <a:latin typeface="宋体" pitchFamily="2" charset="-122"/>
              <a:ea typeface="宋体" pitchFamily="2" charset="-122"/>
            </a:endParaRPr>
          </a:p>
        </p:txBody>
      </p:sp>
      <p:pic>
        <p:nvPicPr>
          <p:cNvPr id="1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298" y="3431661"/>
            <a:ext cx="3245101" cy="1728192"/>
          </a:xfrm>
          <a:prstGeom prst="rect">
            <a:avLst/>
          </a:prstGeom>
        </p:spPr>
      </p:pic>
      <p:grpSp>
        <p:nvGrpSpPr>
          <p:cNvPr id="15" name="组合 10"/>
          <p:cNvGrpSpPr/>
          <p:nvPr/>
        </p:nvGrpSpPr>
        <p:grpSpPr>
          <a:xfrm>
            <a:off x="801061" y="1772816"/>
            <a:ext cx="7803387" cy="403937"/>
            <a:chOff x="785102" y="4346523"/>
            <a:chExt cx="11179371" cy="538864"/>
          </a:xfrm>
        </p:grpSpPr>
        <p:sp>
          <p:nvSpPr>
            <p:cNvPr id="16" name="矩形 12"/>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7" name="矩形 13"/>
            <p:cNvSpPr>
              <a:spLocks noChangeArrowheads="1"/>
            </p:cNvSpPr>
            <p:nvPr/>
          </p:nvSpPr>
          <p:spPr bwMode="auto">
            <a:xfrm>
              <a:off x="1490664" y="4346523"/>
              <a:ext cx="7416825"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攻击电力系统的攻击</a:t>
              </a:r>
            </a:p>
          </p:txBody>
        </p:sp>
        <p:sp>
          <p:nvSpPr>
            <p:cNvPr id="1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06</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19" name="标题 1"/>
          <p:cNvSpPr txBox="1">
            <a:spLocks/>
          </p:cNvSpPr>
          <p:nvPr/>
        </p:nvSpPr>
        <p:spPr>
          <a:xfrm>
            <a:off x="562564" y="1093811"/>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562429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1.1 </a:t>
            </a:r>
            <a:r>
              <a:rPr lang="zh-CN" altLang="en-US" sz="3600" b="0" dirty="0">
                <a:latin typeface="宋体" pitchFamily="2" charset="-122"/>
                <a:ea typeface="宋体" pitchFamily="2" charset="-122"/>
                <a:sym typeface="CMU Serif" charset="0"/>
              </a:rPr>
              <a:t>嵌入式系统的定义（续）</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B80C7F1F-7299-49E7-B706-7D3283D8C63F}"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6</a:t>
            </a:fld>
            <a:endParaRPr lang="en-US" altLang="zh-CN"/>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80112" y="2172761"/>
            <a:ext cx="3168352" cy="3268430"/>
          </a:xfrm>
          <a:prstGeom prst="rect">
            <a:avLst/>
          </a:prstGeom>
          <a:noFill/>
          <a:ln w="28575">
            <a:solidFill>
              <a:srgbClr val="FFFFFF"/>
            </a:solidFill>
          </a:ln>
          <a:effectLst>
            <a:outerShdw blurRad="635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6"/>
          <p:cNvSpPr txBox="1"/>
          <p:nvPr/>
        </p:nvSpPr>
        <p:spPr>
          <a:xfrm>
            <a:off x="467544" y="1187507"/>
            <a:ext cx="1939406" cy="401200"/>
          </a:xfrm>
          <a:prstGeom prst="rect">
            <a:avLst/>
          </a:prstGeom>
          <a:noFill/>
        </p:spPr>
        <p:txBody>
          <a:bodyPr wrap="square" rtlCol="0">
            <a:spAutoFit/>
          </a:bodyPr>
          <a:lstStyle/>
          <a:p>
            <a:pPr eaLnBrk="1" hangingPunct="1">
              <a:lnSpc>
                <a:spcPct val="130000"/>
              </a:lnSpc>
            </a:pPr>
            <a:r>
              <a:rPr lang="zh-CN" altLang="en-US" sz="1799" dirty="0">
                <a:solidFill>
                  <a:srgbClr val="5F5E5C"/>
                </a:solidFill>
                <a:latin typeface="宋体" pitchFamily="2" charset="-122"/>
                <a:ea typeface="宋体" pitchFamily="2" charset="-122"/>
              </a:rPr>
              <a:t>嵌入式系统：</a:t>
            </a:r>
          </a:p>
        </p:txBody>
      </p:sp>
      <p:grpSp>
        <p:nvGrpSpPr>
          <p:cNvPr id="19" name="组合 10"/>
          <p:cNvGrpSpPr/>
          <p:nvPr/>
        </p:nvGrpSpPr>
        <p:grpSpPr>
          <a:xfrm>
            <a:off x="476319" y="1755700"/>
            <a:ext cx="4903405" cy="1380737"/>
            <a:chOff x="-155055" y="2770631"/>
            <a:chExt cx="7112019" cy="1841941"/>
          </a:xfrm>
        </p:grpSpPr>
        <p:sp>
          <p:nvSpPr>
            <p:cNvPr id="20" name="圆角矩形 11"/>
            <p:cNvSpPr/>
            <p:nvPr/>
          </p:nvSpPr>
          <p:spPr>
            <a:xfrm>
              <a:off x="-155055" y="2922831"/>
              <a:ext cx="7112019" cy="1689741"/>
            </a:xfrm>
            <a:prstGeom prst="roundRect">
              <a:avLst>
                <a:gd name="adj" fmla="val 4375"/>
              </a:avLst>
            </a:prstGeom>
            <a:solidFill>
              <a:srgbClr val="72BFC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等腰三角形 12"/>
            <p:cNvSpPr/>
            <p:nvPr/>
          </p:nvSpPr>
          <p:spPr>
            <a:xfrm flipH="1">
              <a:off x="-48110" y="2770631"/>
              <a:ext cx="288032" cy="171464"/>
            </a:xfrm>
            <a:prstGeom prst="triangle">
              <a:avLst>
                <a:gd name="adj" fmla="val 0"/>
              </a:avLst>
            </a:prstGeom>
            <a:solidFill>
              <a:srgbClr val="72BFC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TextBox 6"/>
            <p:cNvSpPr txBox="1"/>
            <p:nvPr/>
          </p:nvSpPr>
          <p:spPr>
            <a:xfrm>
              <a:off x="-95097" y="3023321"/>
              <a:ext cx="7052061" cy="1564319"/>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lumMod val="95000"/>
                    </a:srgbClr>
                  </a:solidFill>
                  <a:effectLst/>
                  <a:uLnTx/>
                  <a:uFillTx/>
                  <a:latin typeface="宋体" pitchFamily="2" charset="-122"/>
                  <a:ea typeface="宋体" pitchFamily="2" charset="-122"/>
                </a:rPr>
                <a:t>以应用为中心，以计算机技术为基础，软硬件可裁剪，适用于对</a:t>
              </a:r>
              <a:r>
                <a:rPr kumimoji="0" lang="zh-CN" altLang="en-US" sz="1800" b="0" i="0" u="none" strike="noStrike" kern="0" cap="none" spc="0" normalizeH="0" baseline="0" noProof="0" dirty="0">
                  <a:ln>
                    <a:noFill/>
                  </a:ln>
                  <a:solidFill>
                    <a:srgbClr val="FF0000"/>
                  </a:solidFill>
                  <a:effectLst/>
                  <a:uLnTx/>
                  <a:uFillTx/>
                  <a:latin typeface="宋体" pitchFamily="2" charset="-122"/>
                  <a:ea typeface="宋体" pitchFamily="2" charset="-122"/>
                </a:rPr>
                <a:t>功能、可靠性、成本、体积、功耗有严格要求</a:t>
              </a:r>
              <a:r>
                <a:rPr kumimoji="0" lang="zh-CN" altLang="en-US" sz="1800" b="0" i="0" u="none" strike="noStrike" kern="0" cap="none" spc="0" normalizeH="0" baseline="0" noProof="0" dirty="0">
                  <a:ln>
                    <a:noFill/>
                  </a:ln>
                  <a:solidFill>
                    <a:srgbClr val="FFFFFF">
                      <a:lumMod val="95000"/>
                    </a:srgbClr>
                  </a:solidFill>
                  <a:effectLst/>
                  <a:uLnTx/>
                  <a:uFillTx/>
                  <a:latin typeface="宋体" pitchFamily="2" charset="-122"/>
                  <a:ea typeface="宋体" pitchFamily="2" charset="-122"/>
                </a:rPr>
                <a:t>的专用计算机。</a:t>
              </a:r>
              <a:endParaRPr kumimoji="0" lang="zh-CN" altLang="zh-CN" sz="1799" b="0" i="0" u="none" strike="noStrike" kern="0" cap="none" spc="0" normalizeH="0" baseline="0" noProof="0" dirty="0">
                <a:ln>
                  <a:noFill/>
                </a:ln>
                <a:solidFill>
                  <a:srgbClr val="FFFFFF">
                    <a:lumMod val="95000"/>
                  </a:srgbClr>
                </a:solidFill>
                <a:effectLst/>
                <a:uLnTx/>
                <a:uFillTx/>
                <a:latin typeface="宋体" pitchFamily="2" charset="-122"/>
                <a:ea typeface="宋体" pitchFamily="2" charset="-122"/>
              </a:endParaRPr>
            </a:p>
          </p:txBody>
        </p:sp>
      </p:grpSp>
      <p:sp>
        <p:nvSpPr>
          <p:cNvPr id="23" name="TextBox 6"/>
          <p:cNvSpPr txBox="1"/>
          <p:nvPr/>
        </p:nvSpPr>
        <p:spPr>
          <a:xfrm>
            <a:off x="478756" y="4504589"/>
            <a:ext cx="4887400" cy="1372683"/>
          </a:xfrm>
          <a:prstGeom prst="rect">
            <a:avLst/>
          </a:prstGeom>
          <a:noFill/>
        </p:spPr>
        <p:txBody>
          <a:bodyPr wrap="square" rtlCol="0">
            <a:spAutoFit/>
          </a:bodyPr>
          <a:lstStyle/>
          <a:p>
            <a:pPr algn="just" eaLnBrk="1" hangingPunct="1">
              <a:lnSpc>
                <a:spcPct val="130000"/>
              </a:lnSpc>
            </a:pPr>
            <a:r>
              <a:rPr lang="zh-CN" altLang="en-US" sz="1600" b="0" kern="0" dirty="0">
                <a:solidFill>
                  <a:srgbClr val="333399">
                    <a:lumMod val="60000"/>
                    <a:lumOff val="40000"/>
                  </a:srgbClr>
                </a:solidFill>
                <a:latin typeface="宋体" pitchFamily="2" charset="-122"/>
                <a:ea typeface="宋体" pitchFamily="2" charset="-122"/>
              </a:rPr>
              <a:t>嵌入式系统的部件根据主体设备及其</a:t>
            </a:r>
            <a:r>
              <a:rPr lang="zh-CN" altLang="en-US" sz="1600" b="0" kern="0" dirty="0">
                <a:solidFill>
                  <a:srgbClr val="FF0000"/>
                </a:solidFill>
                <a:latin typeface="宋体" pitchFamily="2" charset="-122"/>
                <a:ea typeface="宋体" pitchFamily="2" charset="-122"/>
              </a:rPr>
              <a:t>应用的需要</a:t>
            </a:r>
            <a:r>
              <a:rPr lang="zh-CN" altLang="en-US" sz="1600" b="0" kern="0" dirty="0">
                <a:solidFill>
                  <a:srgbClr val="333399">
                    <a:lumMod val="60000"/>
                    <a:lumOff val="40000"/>
                  </a:srgbClr>
                </a:solidFill>
                <a:latin typeface="宋体" pitchFamily="2" charset="-122"/>
                <a:ea typeface="宋体" pitchFamily="2" charset="-122"/>
              </a:rPr>
              <a:t>，</a:t>
            </a:r>
            <a:r>
              <a:rPr lang="zh-CN" altLang="en-US" sz="1600" b="0" kern="0" dirty="0">
                <a:solidFill>
                  <a:srgbClr val="FF0000"/>
                </a:solidFill>
                <a:latin typeface="宋体" pitchFamily="2" charset="-122"/>
                <a:ea typeface="宋体" pitchFamily="2" charset="-122"/>
              </a:rPr>
              <a:t>嵌入</a:t>
            </a:r>
            <a:r>
              <a:rPr lang="zh-CN" altLang="en-US" sz="1600" b="0" kern="0" dirty="0">
                <a:solidFill>
                  <a:srgbClr val="333399">
                    <a:lumMod val="60000"/>
                    <a:lumOff val="40000"/>
                  </a:srgbClr>
                </a:solidFill>
                <a:latin typeface="宋体" pitchFamily="2" charset="-122"/>
                <a:ea typeface="宋体" pitchFamily="2" charset="-122"/>
              </a:rPr>
              <a:t>在主体设备内部，不以独立设备的物理形态出现，发挥着运算、处理、存储及控制的作用，是“用于控制、监视或者辅助操作机器和设备的装置”。</a:t>
            </a:r>
            <a:endParaRPr lang="zh-CN" altLang="zh-CN" sz="1600" b="0" kern="0" dirty="0">
              <a:solidFill>
                <a:srgbClr val="333399">
                  <a:lumMod val="60000"/>
                  <a:lumOff val="40000"/>
                </a:srgbClr>
              </a:solidFill>
              <a:latin typeface="宋体" pitchFamily="2" charset="-122"/>
              <a:ea typeface="宋体" pitchFamily="2" charset="-122"/>
            </a:endParaRPr>
          </a:p>
        </p:txBody>
      </p:sp>
      <p:cxnSp>
        <p:nvCxnSpPr>
          <p:cNvPr id="24" name="直接连接符 19"/>
          <p:cNvCxnSpPr/>
          <p:nvPr/>
        </p:nvCxnSpPr>
        <p:spPr>
          <a:xfrm>
            <a:off x="546112" y="4281981"/>
            <a:ext cx="4745968" cy="0"/>
          </a:xfrm>
          <a:prstGeom prst="line">
            <a:avLst/>
          </a:prstGeom>
          <a:solidFill>
            <a:srgbClr val="FFFFFF"/>
          </a:solidFill>
          <a:ln w="9525" cap="flat" cmpd="sng" algn="ctr">
            <a:solidFill>
              <a:srgbClr val="FFFFFF">
                <a:lumMod val="50000"/>
              </a:srgbClr>
            </a:solidFill>
            <a:prstDash val="solid"/>
          </a:ln>
          <a:effectLst/>
        </p:spPr>
      </p:cxnSp>
      <p:sp>
        <p:nvSpPr>
          <p:cNvPr id="25" name="矩形 1"/>
          <p:cNvSpPr/>
          <p:nvPr/>
        </p:nvSpPr>
        <p:spPr>
          <a:xfrm>
            <a:off x="518132" y="3806976"/>
            <a:ext cx="2723823" cy="369332"/>
          </a:xfrm>
          <a:prstGeom prst="rect">
            <a:avLst/>
          </a:prstGeom>
        </p:spPr>
        <p:txBody>
          <a:bodyPr wrap="none">
            <a:spAutoFit/>
          </a:bodyPr>
          <a:lstStyle/>
          <a:p>
            <a:pPr eaLnBrk="1" hangingPunct="1"/>
            <a:r>
              <a:rPr lang="zh-CN" altLang="en-US" sz="1800" dirty="0">
                <a:solidFill>
                  <a:srgbClr val="333399">
                    <a:lumMod val="60000"/>
                    <a:lumOff val="40000"/>
                  </a:srgbClr>
                </a:solidFill>
                <a:ea typeface="宋体" pitchFamily="2" charset="-122"/>
              </a:rPr>
              <a:t>与常见计算机系统的区别</a:t>
            </a:r>
            <a:endParaRPr lang="zh-CN" altLang="en-US" sz="1800" b="0" dirty="0">
              <a:solidFill>
                <a:srgbClr val="333399">
                  <a:lumMod val="60000"/>
                  <a:lumOff val="40000"/>
                </a:srgbClr>
              </a:solidFill>
              <a:ea typeface="宋体" pitchFamily="2" charset="-122"/>
            </a:endParaRPr>
          </a:p>
        </p:txBody>
      </p:sp>
    </p:spTree>
    <p:extLst>
      <p:ext uri="{BB962C8B-B14F-4D97-AF65-F5344CB8AC3E}">
        <p14:creationId xmlns:p14="http://schemas.microsoft.com/office/powerpoint/2010/main" val="17538027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DCBE54DB-D5D2-4E57-BD77-DEFF55C29F6B}"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60</a:t>
            </a:fld>
            <a:endParaRPr lang="en-US" altLang="zh-CN"/>
          </a:p>
        </p:txBody>
      </p:sp>
      <p:pic>
        <p:nvPicPr>
          <p:cNvPr id="15"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574" y="4086894"/>
            <a:ext cx="4389945" cy="2424298"/>
          </a:xfrm>
          <a:prstGeom prst="rect">
            <a:avLst/>
          </a:prstGeom>
        </p:spPr>
      </p:pic>
      <p:sp>
        <p:nvSpPr>
          <p:cNvPr id="16" name="矩形 7"/>
          <p:cNvSpPr/>
          <p:nvPr/>
        </p:nvSpPr>
        <p:spPr>
          <a:xfrm>
            <a:off x="467544" y="2486506"/>
            <a:ext cx="4651213" cy="1446550"/>
          </a:xfrm>
          <a:prstGeom prst="rect">
            <a:avLst/>
          </a:prstGeom>
        </p:spPr>
        <p:txBody>
          <a:bodyPr wrap="square">
            <a:spAutoFit/>
          </a:bodyPr>
          <a:lstStyle/>
          <a:p>
            <a:pPr marL="539750" lvl="1" indent="-285750" algn="just" eaLnBrk="1" hangingPunct="1">
              <a:lnSpc>
                <a:spcPct val="110000"/>
              </a:lnSpc>
              <a:buFont typeface="Wingdings" panose="05000000000000000000" pitchFamily="2" charset="2"/>
              <a:buChar char="Ø"/>
            </a:pPr>
            <a:r>
              <a:rPr lang="zh-CN" altLang="zh-CN" sz="1600" b="0" dirty="0">
                <a:solidFill>
                  <a:srgbClr val="000000"/>
                </a:solidFill>
                <a:latin typeface="宋体" pitchFamily="2" charset="-122"/>
                <a:ea typeface="宋体" pitchFamily="2" charset="-122"/>
              </a:rPr>
              <a:t>截至</a:t>
            </a:r>
            <a:r>
              <a:rPr lang="en-US" altLang="zh-CN" sz="1600" b="0" dirty="0">
                <a:solidFill>
                  <a:srgbClr val="000000"/>
                </a:solidFill>
                <a:latin typeface="宋体" pitchFamily="2" charset="-122"/>
                <a:ea typeface="宋体" pitchFamily="2" charset="-122"/>
              </a:rPr>
              <a:t>2015</a:t>
            </a:r>
            <a:r>
              <a:rPr lang="zh-CN" altLang="zh-CN" sz="1600" b="0" dirty="0">
                <a:solidFill>
                  <a:srgbClr val="000000"/>
                </a:solidFill>
                <a:latin typeface="宋体" pitchFamily="2" charset="-122"/>
                <a:ea typeface="宋体" pitchFamily="2" charset="-122"/>
              </a:rPr>
              <a:t>年</a:t>
            </a:r>
            <a:r>
              <a:rPr lang="en-US" altLang="zh-CN" sz="1600" b="0" dirty="0">
                <a:solidFill>
                  <a:srgbClr val="000000"/>
                </a:solidFill>
                <a:latin typeface="宋体" pitchFamily="2" charset="-122"/>
                <a:ea typeface="宋体" pitchFamily="2" charset="-122"/>
              </a:rPr>
              <a:t>9</a:t>
            </a:r>
            <a:r>
              <a:rPr lang="zh-CN" altLang="zh-CN" sz="1600" b="0" dirty="0">
                <a:solidFill>
                  <a:srgbClr val="000000"/>
                </a:solidFill>
                <a:latin typeface="宋体" pitchFamily="2" charset="-122"/>
                <a:ea typeface="宋体" pitchFamily="2" charset="-122"/>
              </a:rPr>
              <a:t>月，一种名为“幽灵推（</a:t>
            </a:r>
            <a:r>
              <a:rPr lang="en-US" altLang="zh-CN" sz="1600" b="0" dirty="0">
                <a:solidFill>
                  <a:srgbClr val="000000"/>
                </a:solidFill>
                <a:latin typeface="宋体" pitchFamily="2" charset="-122"/>
                <a:ea typeface="宋体" pitchFamily="2" charset="-122"/>
              </a:rPr>
              <a:t>Ghost Push</a:t>
            </a:r>
            <a:r>
              <a:rPr lang="zh-CN" altLang="zh-CN" sz="1600" b="0" dirty="0">
                <a:solidFill>
                  <a:srgbClr val="000000"/>
                </a:solidFill>
                <a:latin typeface="宋体" pitchFamily="2" charset="-122"/>
                <a:ea typeface="宋体" pitchFamily="2" charset="-122"/>
              </a:rPr>
              <a:t>）的病毒感染了全球大量</a:t>
            </a:r>
            <a:r>
              <a:rPr lang="zh-CN" altLang="zh-CN" sz="1600" dirty="0">
                <a:solidFill>
                  <a:srgbClr val="000000"/>
                </a:solidFill>
                <a:latin typeface="宋体" pitchFamily="2" charset="-122"/>
                <a:ea typeface="宋体" pitchFamily="2" charset="-122"/>
              </a:rPr>
              <a:t>安卓手机</a:t>
            </a:r>
            <a:r>
              <a:rPr lang="zh-CN" altLang="zh-CN" sz="1600" b="0" dirty="0">
                <a:solidFill>
                  <a:srgbClr val="000000"/>
                </a:solidFill>
                <a:latin typeface="宋体" pitchFamily="2" charset="-122"/>
                <a:ea typeface="宋体" pitchFamily="2" charset="-122"/>
              </a:rPr>
              <a:t>，每日有超过</a:t>
            </a:r>
            <a:r>
              <a:rPr lang="en-US" altLang="zh-CN" sz="1600" b="0" dirty="0">
                <a:solidFill>
                  <a:srgbClr val="000000"/>
                </a:solidFill>
                <a:latin typeface="宋体" pitchFamily="2" charset="-122"/>
                <a:ea typeface="宋体" pitchFamily="2" charset="-122"/>
              </a:rPr>
              <a:t>60</a:t>
            </a:r>
            <a:r>
              <a:rPr lang="zh-CN" altLang="zh-CN" sz="1600" b="0" dirty="0">
                <a:solidFill>
                  <a:srgbClr val="000000"/>
                </a:solidFill>
                <a:latin typeface="宋体" pitchFamily="2" charset="-122"/>
                <a:ea typeface="宋体" pitchFamily="2" charset="-122"/>
              </a:rPr>
              <a:t>万台手机中毒。病毒自带</a:t>
            </a:r>
            <a:r>
              <a:rPr lang="en-US" altLang="zh-CN" sz="1600" b="0" dirty="0">
                <a:solidFill>
                  <a:srgbClr val="000000"/>
                </a:solidFill>
                <a:latin typeface="宋体" pitchFamily="2" charset="-122"/>
                <a:ea typeface="宋体" pitchFamily="2" charset="-122"/>
              </a:rPr>
              <a:t>Root</a:t>
            </a:r>
            <a:r>
              <a:rPr lang="zh-CN" altLang="zh-CN" sz="1600" b="0" dirty="0">
                <a:solidFill>
                  <a:srgbClr val="000000"/>
                </a:solidFill>
                <a:latin typeface="宋体" pitchFamily="2" charset="-122"/>
                <a:ea typeface="宋体" pitchFamily="2" charset="-122"/>
              </a:rPr>
              <a:t>功能，会先对手机进行</a:t>
            </a:r>
            <a:r>
              <a:rPr lang="en-US" altLang="zh-CN" sz="1600" b="0" dirty="0">
                <a:solidFill>
                  <a:srgbClr val="000000"/>
                </a:solidFill>
                <a:latin typeface="宋体" pitchFamily="2" charset="-122"/>
                <a:ea typeface="宋体" pitchFamily="2" charset="-122"/>
              </a:rPr>
              <a:t>Root</a:t>
            </a:r>
            <a:r>
              <a:rPr lang="zh-CN" altLang="zh-CN" sz="1600" b="0" dirty="0">
                <a:solidFill>
                  <a:srgbClr val="000000"/>
                </a:solidFill>
                <a:latin typeface="宋体" pitchFamily="2" charset="-122"/>
                <a:ea typeface="宋体" pitchFamily="2" charset="-122"/>
              </a:rPr>
              <a:t>操作，获取系统最高权限</a:t>
            </a:r>
            <a:r>
              <a:rPr lang="zh-CN" altLang="en-US" sz="1600" b="0" dirty="0">
                <a:solidFill>
                  <a:srgbClr val="000000"/>
                </a:solidFill>
                <a:latin typeface="宋体" pitchFamily="2" charset="-122"/>
                <a:ea typeface="宋体" pitchFamily="2" charset="-122"/>
              </a:rPr>
              <a:t>，再执行恶意代码</a:t>
            </a:r>
            <a:r>
              <a:rPr lang="zh-CN" altLang="zh-CN" sz="1600" b="0" dirty="0">
                <a:solidFill>
                  <a:srgbClr val="000000"/>
                </a:solidFill>
                <a:latin typeface="宋体" pitchFamily="2" charset="-122"/>
                <a:ea typeface="宋体" pitchFamily="2" charset="-122"/>
              </a:rPr>
              <a:t>。</a:t>
            </a:r>
            <a:endParaRPr lang="en-US" altLang="zh-CN" sz="1600" b="0" dirty="0">
              <a:solidFill>
                <a:srgbClr val="000000"/>
              </a:solidFill>
              <a:latin typeface="宋体" pitchFamily="2" charset="-122"/>
              <a:ea typeface="宋体" pitchFamily="2" charset="-122"/>
            </a:endParaRPr>
          </a:p>
        </p:txBody>
      </p:sp>
      <p:pic>
        <p:nvPicPr>
          <p:cNvPr id="17" name="图片 8"/>
          <p:cNvPicPr/>
          <p:nvPr/>
        </p:nvPicPr>
        <p:blipFill>
          <a:blip r:embed="rId3" cstate="print">
            <a:extLst>
              <a:ext uri="{28A0092B-C50C-407E-A947-70E740481C1C}">
                <a14:useLocalDpi xmlns:a14="http://schemas.microsoft.com/office/drawing/2010/main" val="0"/>
              </a:ext>
            </a:extLst>
          </a:blip>
          <a:stretch>
            <a:fillRect/>
          </a:stretch>
        </p:blipFill>
        <p:spPr bwMode="auto">
          <a:xfrm>
            <a:off x="5543655" y="2471973"/>
            <a:ext cx="2259632" cy="1384654"/>
          </a:xfrm>
          <a:prstGeom prst="rect">
            <a:avLst/>
          </a:prstGeom>
          <a:noFill/>
          <a:ln w="9525">
            <a:noFill/>
            <a:miter lim="800000"/>
            <a:headEnd/>
            <a:tailEnd/>
          </a:ln>
        </p:spPr>
      </p:pic>
      <p:grpSp>
        <p:nvGrpSpPr>
          <p:cNvPr id="18" name="组合 13"/>
          <p:cNvGrpSpPr/>
          <p:nvPr/>
        </p:nvGrpSpPr>
        <p:grpSpPr>
          <a:xfrm>
            <a:off x="719119" y="1926492"/>
            <a:ext cx="7483869" cy="403938"/>
            <a:chOff x="785102" y="4346522"/>
            <a:chExt cx="11179371" cy="538865"/>
          </a:xfrm>
        </p:grpSpPr>
        <p:sp>
          <p:nvSpPr>
            <p:cNvPr id="19" name="矩形 14"/>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0" name="矩形 16"/>
            <p:cNvSpPr>
              <a:spLocks noChangeArrowheads="1"/>
            </p:cNvSpPr>
            <p:nvPr/>
          </p:nvSpPr>
          <p:spPr bwMode="auto">
            <a:xfrm>
              <a:off x="1490664" y="4346522"/>
              <a:ext cx="7416824"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手机病毒“幽灵推“</a:t>
              </a:r>
            </a:p>
          </p:txBody>
        </p:sp>
        <p:sp>
          <p:nvSpPr>
            <p:cNvPr id="21"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07</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22" name="矩形 18"/>
          <p:cNvSpPr/>
          <p:nvPr/>
        </p:nvSpPr>
        <p:spPr>
          <a:xfrm>
            <a:off x="5388519" y="4918678"/>
            <a:ext cx="1900607" cy="1126462"/>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just" eaLnBrk="1" hangingPunct="1">
              <a:lnSpc>
                <a:spcPct val="120000"/>
              </a:lnSpc>
            </a:pPr>
            <a:r>
              <a:rPr lang="zh-CN" altLang="en-US" sz="1400" b="0" dirty="0">
                <a:solidFill>
                  <a:srgbClr val="000000">
                    <a:lumMod val="65000"/>
                    <a:lumOff val="35000"/>
                  </a:srgbClr>
                </a:solidFill>
                <a:latin typeface="宋体" pitchFamily="2" charset="-122"/>
              </a:rPr>
              <a:t>超级手机病毒“幽灵推”已遍布全球，左图以不同颜色表示各地区病毒发现热度。</a:t>
            </a:r>
          </a:p>
        </p:txBody>
      </p:sp>
      <p:sp>
        <p:nvSpPr>
          <p:cNvPr id="23" name="标题 1"/>
          <p:cNvSpPr txBox="1">
            <a:spLocks/>
          </p:cNvSpPr>
          <p:nvPr/>
        </p:nvSpPr>
        <p:spPr>
          <a:xfrm>
            <a:off x="562564" y="1093811"/>
            <a:ext cx="7292088" cy="581597"/>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嵌入式系统安全事件频发</a:t>
            </a:r>
          </a:p>
        </p:txBody>
      </p:sp>
    </p:spTree>
    <p:extLst>
      <p:ext uri="{BB962C8B-B14F-4D97-AF65-F5344CB8AC3E}">
        <p14:creationId xmlns:p14="http://schemas.microsoft.com/office/powerpoint/2010/main" val="422287377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32656"/>
            <a:ext cx="8856662" cy="647700"/>
          </a:xfrm>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3FE21A48-4D92-4CA9-AE8B-FFC37CBB8BC7}"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61</a:t>
            </a:fld>
            <a:endParaRPr lang="en-US" altLang="zh-CN"/>
          </a:p>
        </p:txBody>
      </p:sp>
      <p:sp>
        <p:nvSpPr>
          <p:cNvPr id="21" name="矩形 27"/>
          <p:cNvSpPr/>
          <p:nvPr/>
        </p:nvSpPr>
        <p:spPr>
          <a:xfrm>
            <a:off x="4697637" y="4338771"/>
            <a:ext cx="1543428" cy="1476366"/>
          </a:xfrm>
          <a:prstGeom prst="rect">
            <a:avLst/>
          </a:prstGeom>
        </p:spPr>
        <p:txBody>
          <a:bodyPr wrap="square">
            <a:spAutoFit/>
          </a:bodyPr>
          <a:lstStyle/>
          <a:p>
            <a:pPr algn="just" eaLnBrk="1" hangingPunct="1">
              <a:lnSpc>
                <a:spcPct val="150000"/>
              </a:lnSpc>
            </a:pPr>
            <a:r>
              <a:rPr lang="zh-CN" altLang="en-US" sz="1199" b="0" kern="0" dirty="0">
                <a:solidFill>
                  <a:srgbClr val="FFFFFF"/>
                </a:solidFill>
                <a:latin typeface="微软雅黑" panose="020B0503020204020204" pitchFamily="34" charset="-122"/>
                <a:ea typeface="微软雅黑" panose="020B0503020204020204" pitchFamily="34" charset="-122"/>
              </a:rPr>
              <a:t>用于对安全性高、数据量小的数据进行加解密和签名。</a:t>
            </a:r>
            <a:endParaRPr lang="en-US" altLang="zh-CN" sz="1199" b="0" kern="0" dirty="0">
              <a:solidFill>
                <a:srgbClr val="FFFFFF"/>
              </a:solidFill>
              <a:latin typeface="微软雅黑" panose="020B0503020204020204" pitchFamily="34" charset="-122"/>
              <a:ea typeface="微软雅黑" panose="020B0503020204020204" pitchFamily="34" charset="-122"/>
            </a:endParaRPr>
          </a:p>
          <a:p>
            <a:pPr marL="171450" indent="-171450" algn="just" eaLnBrk="1" hangingPunct="1">
              <a:lnSpc>
                <a:spcPct val="150000"/>
              </a:lnSpc>
              <a:buFont typeface="Wingdings" panose="05000000000000000000" pitchFamily="2" charset="2"/>
              <a:buChar char="Ø"/>
            </a:pPr>
            <a:r>
              <a:rPr lang="en-US" altLang="zh-CN" sz="1199" b="0" kern="0" dirty="0">
                <a:solidFill>
                  <a:srgbClr val="FFFFFF"/>
                </a:solidFill>
                <a:latin typeface="微软雅黑" panose="020B0503020204020204" pitchFamily="34" charset="-122"/>
                <a:ea typeface="微软雅黑" panose="020B0503020204020204" pitchFamily="34" charset="-122"/>
              </a:rPr>
              <a:t>ECC</a:t>
            </a:r>
            <a:r>
              <a:rPr lang="zh-CN" altLang="en-US" sz="1199" b="0" kern="0" dirty="0">
                <a:solidFill>
                  <a:srgbClr val="FFFFFF"/>
                </a:solidFill>
                <a:latin typeface="微软雅黑" panose="020B0503020204020204" pitchFamily="34" charset="-122"/>
                <a:ea typeface="微软雅黑" panose="020B0503020204020204" pitchFamily="34" charset="-122"/>
              </a:rPr>
              <a:t>算法</a:t>
            </a:r>
            <a:endParaRPr lang="en-US" altLang="zh-CN" sz="1199" b="0" kern="0" dirty="0">
              <a:solidFill>
                <a:srgbClr val="FFFFFF"/>
              </a:solidFill>
              <a:latin typeface="微软雅黑" panose="020B0503020204020204" pitchFamily="34" charset="-122"/>
              <a:ea typeface="微软雅黑" panose="020B0503020204020204" pitchFamily="34" charset="-122"/>
            </a:endParaRPr>
          </a:p>
          <a:p>
            <a:pPr marL="171450" indent="-171450" algn="just" eaLnBrk="1" hangingPunct="1">
              <a:lnSpc>
                <a:spcPct val="150000"/>
              </a:lnSpc>
              <a:buFont typeface="Wingdings" panose="05000000000000000000" pitchFamily="2" charset="2"/>
              <a:buChar char="Ø"/>
            </a:pPr>
            <a:r>
              <a:rPr lang="en-US" altLang="zh-CN" sz="1199" b="0" kern="0" dirty="0">
                <a:solidFill>
                  <a:srgbClr val="FFFFFF"/>
                </a:solidFill>
                <a:latin typeface="微软雅黑" panose="020B0503020204020204" pitchFamily="34" charset="-122"/>
                <a:ea typeface="微软雅黑" panose="020B0503020204020204" pitchFamily="34" charset="-122"/>
              </a:rPr>
              <a:t>RSA</a:t>
            </a:r>
            <a:r>
              <a:rPr lang="zh-CN" altLang="en-US" sz="1199" b="0" kern="0" dirty="0">
                <a:solidFill>
                  <a:srgbClr val="FFFFFF"/>
                </a:solidFill>
                <a:latin typeface="微软雅黑" panose="020B0503020204020204" pitchFamily="34" charset="-122"/>
                <a:ea typeface="微软雅黑" panose="020B0503020204020204" pitchFamily="34" charset="-122"/>
              </a:rPr>
              <a:t>算法</a:t>
            </a:r>
          </a:p>
        </p:txBody>
      </p:sp>
      <p:sp>
        <p:nvSpPr>
          <p:cNvPr id="22" name="矩形 31"/>
          <p:cNvSpPr/>
          <p:nvPr/>
        </p:nvSpPr>
        <p:spPr>
          <a:xfrm>
            <a:off x="692076" y="3618025"/>
            <a:ext cx="2304256" cy="2884376"/>
          </a:xfrm>
          <a:prstGeom prst="rect">
            <a:avLst/>
          </a:prstGeom>
          <a:solidFill>
            <a:srgbClr val="339966"/>
          </a:solidFill>
        </p:spPr>
        <p:txBody>
          <a:bodyPr wrap="square" lIns="108000" rIns="108000" anchor="ctr" anchorCtr="0">
            <a:noAutofit/>
          </a:bodyPr>
          <a:lstStyle/>
          <a:p>
            <a:pPr algn="just" eaLnBrk="1" hangingPunct="1">
              <a:lnSpc>
                <a:spcPct val="150000"/>
              </a:lnSpc>
            </a:pPr>
            <a:r>
              <a:rPr lang="zh-CN" altLang="zh-CN" sz="1199" b="0" kern="0" dirty="0">
                <a:solidFill>
                  <a:srgbClr val="FFFFFF"/>
                </a:solidFill>
                <a:latin typeface="微软雅黑" panose="020B0503020204020204" pitchFamily="34" charset="-122"/>
                <a:ea typeface="微软雅黑" panose="020B0503020204020204" pitchFamily="34" charset="-122"/>
              </a:rPr>
              <a:t>这种攻击的目的是获取嵌入式系统内存储、传递或操作的敏感信息数据；防范这类攻击的主要手段是对敏感信息数据进行加密保护，但实现加密保护需要密钥，密钥的创建、存储、使用和销毁等，需要引入能够信任的密钥管理机制以保障其安全性。此外，还可通过访问控制对敏感信息数据进行保护。</a:t>
            </a:r>
            <a:r>
              <a:rPr lang="zh-CN" altLang="en-US" sz="1199" b="0" kern="0" dirty="0">
                <a:solidFill>
                  <a:srgbClr val="FFFFFF"/>
                </a:solidFill>
                <a:latin typeface="微软雅黑" panose="020B0503020204020204" pitchFamily="34" charset="-122"/>
                <a:ea typeface="微软雅黑" panose="020B0503020204020204" pitchFamily="34" charset="-122"/>
              </a:rPr>
              <a:t> </a:t>
            </a:r>
          </a:p>
        </p:txBody>
      </p:sp>
      <p:sp>
        <p:nvSpPr>
          <p:cNvPr id="23" name="矩形 38"/>
          <p:cNvSpPr/>
          <p:nvPr/>
        </p:nvSpPr>
        <p:spPr>
          <a:xfrm>
            <a:off x="6559274" y="4507896"/>
            <a:ext cx="1543428" cy="922753"/>
          </a:xfrm>
          <a:prstGeom prst="rect">
            <a:avLst/>
          </a:prstGeom>
        </p:spPr>
        <p:txBody>
          <a:bodyPr wrap="square">
            <a:spAutoFit/>
          </a:bodyPr>
          <a:lstStyle/>
          <a:p>
            <a:pPr marL="171450" indent="-171450" algn="just" eaLnBrk="1" hangingPunct="1">
              <a:lnSpc>
                <a:spcPct val="150000"/>
              </a:lnSpc>
              <a:buFont typeface="Wingdings" panose="05000000000000000000" pitchFamily="2" charset="2"/>
              <a:buChar char="Ø"/>
            </a:pPr>
            <a:r>
              <a:rPr lang="en-US" altLang="zh-CN" sz="1199" b="0" kern="0" dirty="0">
                <a:solidFill>
                  <a:srgbClr val="FFFFFF"/>
                </a:solidFill>
                <a:latin typeface="微软雅黑" panose="020B0503020204020204" pitchFamily="34" charset="-122"/>
                <a:ea typeface="微软雅黑" panose="020B0503020204020204" pitchFamily="34" charset="-122"/>
              </a:rPr>
              <a:t>SM2</a:t>
            </a:r>
            <a:r>
              <a:rPr lang="zh-CN" altLang="en-US" sz="1199" b="0" kern="0" dirty="0">
                <a:solidFill>
                  <a:srgbClr val="FFFFFF"/>
                </a:solidFill>
                <a:latin typeface="微软雅黑" panose="020B0503020204020204" pitchFamily="34" charset="-122"/>
                <a:ea typeface="微软雅黑" panose="020B0503020204020204" pitchFamily="34" charset="-122"/>
              </a:rPr>
              <a:t>算法</a:t>
            </a:r>
            <a:endParaRPr lang="en-US" altLang="zh-CN" sz="1199" b="0" kern="0" dirty="0">
              <a:solidFill>
                <a:srgbClr val="FFFFFF"/>
              </a:solidFill>
              <a:latin typeface="微软雅黑" panose="020B0503020204020204" pitchFamily="34" charset="-122"/>
              <a:ea typeface="微软雅黑" panose="020B0503020204020204" pitchFamily="34" charset="-122"/>
            </a:endParaRPr>
          </a:p>
          <a:p>
            <a:pPr marL="171450" indent="-171450" algn="just" eaLnBrk="1" hangingPunct="1">
              <a:lnSpc>
                <a:spcPct val="150000"/>
              </a:lnSpc>
              <a:buFont typeface="Wingdings" panose="05000000000000000000" pitchFamily="2" charset="2"/>
              <a:buChar char="Ø"/>
            </a:pPr>
            <a:r>
              <a:rPr lang="en-US" altLang="zh-CN" sz="1199" b="0" kern="0" dirty="0">
                <a:solidFill>
                  <a:srgbClr val="FFFFFF"/>
                </a:solidFill>
                <a:latin typeface="微软雅黑" panose="020B0503020204020204" pitchFamily="34" charset="-122"/>
                <a:ea typeface="微软雅黑" panose="020B0503020204020204" pitchFamily="34" charset="-122"/>
              </a:rPr>
              <a:t>SM3</a:t>
            </a:r>
            <a:r>
              <a:rPr lang="zh-CN" altLang="en-US" sz="1199" b="0" kern="0" dirty="0">
                <a:solidFill>
                  <a:srgbClr val="FFFFFF"/>
                </a:solidFill>
                <a:latin typeface="微软雅黑" panose="020B0503020204020204" pitchFamily="34" charset="-122"/>
                <a:ea typeface="微软雅黑" panose="020B0503020204020204" pitchFamily="34" charset="-122"/>
              </a:rPr>
              <a:t>算法</a:t>
            </a:r>
            <a:endParaRPr lang="en-US" altLang="zh-CN" sz="1199" b="0" kern="0" dirty="0">
              <a:solidFill>
                <a:srgbClr val="FFFFFF"/>
              </a:solidFill>
              <a:latin typeface="微软雅黑" panose="020B0503020204020204" pitchFamily="34" charset="-122"/>
              <a:ea typeface="微软雅黑" panose="020B0503020204020204" pitchFamily="34" charset="-122"/>
            </a:endParaRPr>
          </a:p>
          <a:p>
            <a:pPr marL="171450" indent="-171450" algn="just" eaLnBrk="1" hangingPunct="1">
              <a:lnSpc>
                <a:spcPct val="150000"/>
              </a:lnSpc>
              <a:buFont typeface="Wingdings" panose="05000000000000000000" pitchFamily="2" charset="2"/>
              <a:buChar char="Ø"/>
            </a:pPr>
            <a:r>
              <a:rPr lang="en-US" altLang="zh-CN" sz="1199" b="0" kern="0" dirty="0">
                <a:solidFill>
                  <a:srgbClr val="FFFFFF"/>
                </a:solidFill>
                <a:latin typeface="微软雅黑" panose="020B0503020204020204" pitchFamily="34" charset="-122"/>
                <a:ea typeface="微软雅黑" panose="020B0503020204020204" pitchFamily="34" charset="-122"/>
              </a:rPr>
              <a:t>SM4</a:t>
            </a:r>
            <a:r>
              <a:rPr lang="zh-CN" altLang="en-US" sz="1199" b="0" kern="0" dirty="0">
                <a:solidFill>
                  <a:srgbClr val="FFFFFF"/>
                </a:solidFill>
                <a:latin typeface="微软雅黑" panose="020B0503020204020204" pitchFamily="34" charset="-122"/>
                <a:ea typeface="微软雅黑" panose="020B0503020204020204" pitchFamily="34" charset="-122"/>
              </a:rPr>
              <a:t>算法</a:t>
            </a:r>
            <a:endParaRPr lang="en-US" altLang="zh-CN" sz="1199" b="0" kern="0" dirty="0">
              <a:solidFill>
                <a:srgbClr val="FFFFFF"/>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696268" y="2054464"/>
            <a:ext cx="7400382" cy="1052596"/>
          </a:xfrm>
          <a:prstGeom prst="rect">
            <a:avLst/>
          </a:prstGeom>
          <a:noFill/>
        </p:spPr>
        <p:txBody>
          <a:bodyPr wrap="square" rtlCol="0">
            <a:spAutoFit/>
          </a:bodyPr>
          <a:lstStyle/>
          <a:p>
            <a:pPr algn="just" eaLnBrk="1" hangingPunct="1">
              <a:lnSpc>
                <a:spcPct val="130000"/>
              </a:lnSpc>
            </a:pPr>
            <a:r>
              <a:rPr lang="en-US" altLang="zh-CN" sz="1600" b="0" dirty="0">
                <a:solidFill>
                  <a:srgbClr val="5F5E5C"/>
                </a:solidFill>
                <a:latin typeface="微软雅黑" pitchFamily="34" charset="-122"/>
                <a:ea typeface="微软雅黑" pitchFamily="34" charset="-122"/>
              </a:rPr>
              <a:t>     </a:t>
            </a:r>
            <a:r>
              <a:rPr lang="zh-CN" altLang="zh-CN" sz="1600" b="0" dirty="0">
                <a:solidFill>
                  <a:srgbClr val="5F5E5C"/>
                </a:solidFill>
                <a:latin typeface="宋体" pitchFamily="2" charset="-122"/>
                <a:ea typeface="宋体" pitchFamily="2" charset="-122"/>
              </a:rPr>
              <a:t>利用嵌入式自身的安全缺陷，或者利用其外部不受信任的环境，嵌入式系统面临诸多攻击威胁，根据攻击对象不同，可将其分为</a:t>
            </a:r>
            <a:r>
              <a:rPr lang="zh-CN" altLang="zh-CN" sz="1600" b="0" dirty="0">
                <a:solidFill>
                  <a:srgbClr val="FF0000"/>
                </a:solidFill>
                <a:latin typeface="宋体" pitchFamily="2" charset="-122"/>
                <a:ea typeface="宋体" pitchFamily="2" charset="-122"/>
              </a:rPr>
              <a:t>隐私数据攻击</a:t>
            </a:r>
            <a:r>
              <a:rPr lang="zh-CN" altLang="en-US" sz="1600" b="0" dirty="0">
                <a:solidFill>
                  <a:srgbClr val="FF0000"/>
                </a:solidFill>
                <a:latin typeface="宋体" pitchFamily="2" charset="-122"/>
                <a:ea typeface="宋体" pitchFamily="2" charset="-122"/>
              </a:rPr>
              <a:t>、</a:t>
            </a:r>
            <a:r>
              <a:rPr lang="zh-CN" altLang="zh-CN" sz="1600" b="0" dirty="0">
                <a:solidFill>
                  <a:srgbClr val="FF0000"/>
                </a:solidFill>
                <a:latin typeface="宋体" pitchFamily="2" charset="-122"/>
                <a:ea typeface="宋体" pitchFamily="2" charset="-122"/>
              </a:rPr>
              <a:t>可用性攻击</a:t>
            </a:r>
            <a:r>
              <a:rPr lang="zh-CN" altLang="en-US" sz="1600" b="0" dirty="0">
                <a:solidFill>
                  <a:srgbClr val="FF0000"/>
                </a:solidFill>
                <a:latin typeface="宋体" pitchFamily="2" charset="-122"/>
                <a:ea typeface="宋体" pitchFamily="2" charset="-122"/>
              </a:rPr>
              <a:t>、</a:t>
            </a:r>
            <a:r>
              <a:rPr lang="zh-CN" altLang="zh-CN" sz="1600" b="0" dirty="0">
                <a:solidFill>
                  <a:srgbClr val="FF0000"/>
                </a:solidFill>
                <a:latin typeface="宋体" pitchFamily="2" charset="-122"/>
                <a:ea typeface="宋体" pitchFamily="2" charset="-122"/>
              </a:rPr>
              <a:t>代码完整性攻击</a:t>
            </a:r>
            <a:r>
              <a:rPr lang="zh-CN" altLang="en-US" sz="1600" b="0" dirty="0">
                <a:solidFill>
                  <a:srgbClr val="5F5E5C"/>
                </a:solidFill>
                <a:latin typeface="宋体" pitchFamily="2" charset="-122"/>
                <a:ea typeface="宋体" pitchFamily="2" charset="-122"/>
              </a:rPr>
              <a:t>等。</a:t>
            </a:r>
            <a:endParaRPr lang="zh-CN" altLang="zh-CN" sz="1600" b="0" dirty="0">
              <a:solidFill>
                <a:srgbClr val="5F5E5C"/>
              </a:solidFill>
              <a:latin typeface="宋体" pitchFamily="2" charset="-122"/>
              <a:ea typeface="宋体" pitchFamily="2" charset="-122"/>
            </a:endParaRPr>
          </a:p>
        </p:txBody>
      </p:sp>
      <p:sp>
        <p:nvSpPr>
          <p:cNvPr id="25" name="AutoShape 6"/>
          <p:cNvSpPr>
            <a:spLocks noChangeArrowheads="1"/>
          </p:cNvSpPr>
          <p:nvPr/>
        </p:nvSpPr>
        <p:spPr bwMode="ltGray">
          <a:xfrm>
            <a:off x="698897" y="3119760"/>
            <a:ext cx="2297435" cy="395082"/>
          </a:xfrm>
          <a:prstGeom prst="roundRect">
            <a:avLst>
              <a:gd name="adj" fmla="val 5979"/>
            </a:avLst>
          </a:prstGeom>
          <a:solidFill>
            <a:srgbClr val="339966"/>
          </a:solidFill>
          <a:ln w="9525" cap="flat" cmpd="sng" algn="ctr">
            <a:noFill/>
            <a:prstDash val="solid"/>
            <a:headEnd/>
            <a:tailEnd/>
          </a:ln>
          <a:effectLst>
            <a:outerShdw blurRad="40000" dist="23000" dir="5400000" rotWithShape="0">
              <a:srgbClr val="000000">
                <a:alpha val="35000"/>
              </a:srgbClr>
            </a:outerShdw>
          </a:effectLst>
        </p:spPr>
        <p:txBody>
          <a:bodyPr wrap="none" lIns="68536" tIns="34268" rIns="68536" bIns="34268" anchor="ctr"/>
          <a:lstStyle/>
          <a:p>
            <a:pPr algn="ctr"/>
            <a:r>
              <a:rPr lang="zh-CN" altLang="en-US" sz="1799" b="0" kern="0" dirty="0">
                <a:solidFill>
                  <a:sysClr val="window" lastClr="FFFFFF"/>
                </a:solidFill>
                <a:latin typeface="华康俪金黑W8(P)" panose="020B0800000000000000" pitchFamily="34" charset="-122"/>
                <a:ea typeface="华康俪金黑W8(P)" panose="020B0800000000000000" pitchFamily="34" charset="-122"/>
              </a:rPr>
              <a:t>隐私数据攻击</a:t>
            </a:r>
            <a:endParaRPr lang="en-US" altLang="zh-CN" sz="1799" b="0" kern="0" dirty="0">
              <a:solidFill>
                <a:sysClr val="window" lastClr="FFFFFF"/>
              </a:solidFill>
              <a:latin typeface="华康俪金黑W8(P)" panose="020B0800000000000000" pitchFamily="34" charset="-122"/>
              <a:ea typeface="华康俪金黑W8(P)" panose="020B0800000000000000" pitchFamily="34" charset="-122"/>
            </a:endParaRPr>
          </a:p>
        </p:txBody>
      </p:sp>
      <p:sp>
        <p:nvSpPr>
          <p:cNvPr id="26" name="标题 1"/>
          <p:cNvSpPr txBox="1">
            <a:spLocks/>
          </p:cNvSpPr>
          <p:nvPr/>
        </p:nvSpPr>
        <p:spPr>
          <a:xfrm>
            <a:off x="549280" y="877967"/>
            <a:ext cx="8082955"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嵌入式系统攻击分类</a:t>
            </a:r>
          </a:p>
        </p:txBody>
      </p:sp>
      <p:grpSp>
        <p:nvGrpSpPr>
          <p:cNvPr id="27" name="组合 21"/>
          <p:cNvGrpSpPr/>
          <p:nvPr/>
        </p:nvGrpSpPr>
        <p:grpSpPr>
          <a:xfrm>
            <a:off x="612781" y="1621797"/>
            <a:ext cx="7483869" cy="403938"/>
            <a:chOff x="785102" y="4346522"/>
            <a:chExt cx="11179371" cy="538865"/>
          </a:xfrm>
        </p:grpSpPr>
        <p:sp>
          <p:nvSpPr>
            <p:cNvPr id="28" name="矩形 26"/>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9" name="矩形 28"/>
            <p:cNvSpPr>
              <a:spLocks noChangeArrowheads="1"/>
            </p:cNvSpPr>
            <p:nvPr/>
          </p:nvSpPr>
          <p:spPr bwMode="auto">
            <a:xfrm>
              <a:off x="1490664" y="4346522"/>
              <a:ext cx="7416824"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根据攻击对象分类</a:t>
              </a:r>
            </a:p>
          </p:txBody>
        </p:sp>
        <p:sp>
          <p:nvSpPr>
            <p:cNvPr id="30"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01</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31" name="矩形 34"/>
          <p:cNvSpPr/>
          <p:nvPr/>
        </p:nvSpPr>
        <p:spPr>
          <a:xfrm>
            <a:off x="5821536" y="3601738"/>
            <a:ext cx="2304256" cy="2900662"/>
          </a:xfrm>
          <a:prstGeom prst="rect">
            <a:avLst/>
          </a:prstGeom>
          <a:solidFill>
            <a:srgbClr val="3399FF"/>
          </a:solidFill>
        </p:spPr>
        <p:txBody>
          <a:bodyPr wrap="square" lIns="108000" rIns="108000" anchor="ctr" anchorCtr="0">
            <a:noAutofit/>
          </a:bodyPr>
          <a:lstStyle/>
          <a:p>
            <a:pPr algn="just" eaLnBrk="1" hangingPunct="1">
              <a:lnSpc>
                <a:spcPct val="150000"/>
              </a:lnSpc>
            </a:pPr>
            <a:r>
              <a:rPr lang="zh-CN" altLang="zh-CN" sz="1199" b="0" kern="0" dirty="0">
                <a:solidFill>
                  <a:srgbClr val="FFFFFF"/>
                </a:solidFill>
                <a:latin typeface="微软雅黑" panose="020B0503020204020204" pitchFamily="34" charset="-122"/>
                <a:ea typeface="微软雅黑" panose="020B0503020204020204" pitchFamily="34" charset="-122"/>
              </a:rPr>
              <a:t>这种攻击的目的是获取嵌入式这种攻击试图修改嵌入式系统相关数据或代码。防范这类攻击的重点是保证嵌入式系统自身代码的完整性，可以在运行前通过对嵌入式系统相关代码进行安全度量，检测代码是否被篡改。</a:t>
            </a:r>
            <a:endParaRPr lang="zh-CN" altLang="en-US" sz="1199" b="0" kern="0" dirty="0">
              <a:solidFill>
                <a:srgbClr val="FFFFFF"/>
              </a:solidFill>
              <a:latin typeface="微软雅黑" panose="020B0503020204020204" pitchFamily="34" charset="-122"/>
              <a:ea typeface="微软雅黑" panose="020B0503020204020204" pitchFamily="34" charset="-122"/>
            </a:endParaRPr>
          </a:p>
        </p:txBody>
      </p:sp>
      <p:sp>
        <p:nvSpPr>
          <p:cNvPr id="32" name="AutoShape 6"/>
          <p:cNvSpPr>
            <a:spLocks noChangeArrowheads="1"/>
          </p:cNvSpPr>
          <p:nvPr/>
        </p:nvSpPr>
        <p:spPr bwMode="ltGray">
          <a:xfrm>
            <a:off x="5828357" y="3119760"/>
            <a:ext cx="2297435" cy="395082"/>
          </a:xfrm>
          <a:prstGeom prst="roundRect">
            <a:avLst>
              <a:gd name="adj" fmla="val 5979"/>
            </a:avLst>
          </a:prstGeom>
          <a:solidFill>
            <a:srgbClr val="3399FF"/>
          </a:solidFill>
          <a:ln w="9525" cap="flat" cmpd="sng" algn="ctr">
            <a:noFill/>
            <a:prstDash val="solid"/>
            <a:headEnd/>
            <a:tailEnd/>
          </a:ln>
          <a:effectLst>
            <a:outerShdw blurRad="40000" dist="23000" dir="5400000" rotWithShape="0">
              <a:srgbClr val="000000">
                <a:alpha val="35000"/>
              </a:srgbClr>
            </a:outerShdw>
          </a:effectLst>
        </p:spPr>
        <p:txBody>
          <a:bodyPr wrap="none" lIns="68536" tIns="34268" rIns="68536" bIns="34268" anchor="ctr"/>
          <a:lstStyle/>
          <a:p>
            <a:pPr algn="ctr"/>
            <a:r>
              <a:rPr lang="zh-CN" altLang="en-US" sz="1799" b="0" kern="0" dirty="0">
                <a:solidFill>
                  <a:sysClr val="window" lastClr="FFFFFF"/>
                </a:solidFill>
                <a:latin typeface="华康俪金黑W8(P)" panose="020B0800000000000000" pitchFamily="34" charset="-122"/>
                <a:ea typeface="华康俪金黑W8(P)" panose="020B0800000000000000" pitchFamily="34" charset="-122"/>
              </a:rPr>
              <a:t>代码完整性攻击</a:t>
            </a:r>
            <a:endParaRPr lang="en-US" altLang="zh-CN" sz="1799" b="0" kern="0" dirty="0">
              <a:solidFill>
                <a:sysClr val="window" lastClr="FFFFFF"/>
              </a:solidFill>
              <a:latin typeface="华康俪金黑W8(P)" panose="020B0800000000000000" pitchFamily="34" charset="-122"/>
              <a:ea typeface="华康俪金黑W8(P)" panose="020B0800000000000000" pitchFamily="34" charset="-122"/>
            </a:endParaRPr>
          </a:p>
        </p:txBody>
      </p:sp>
      <p:sp>
        <p:nvSpPr>
          <p:cNvPr id="33" name="矩形 37"/>
          <p:cNvSpPr/>
          <p:nvPr/>
        </p:nvSpPr>
        <p:spPr>
          <a:xfrm>
            <a:off x="3252044" y="3618338"/>
            <a:ext cx="2304256" cy="2884062"/>
          </a:xfrm>
          <a:prstGeom prst="rect">
            <a:avLst/>
          </a:prstGeom>
          <a:solidFill>
            <a:srgbClr val="7575D1"/>
          </a:solidFill>
        </p:spPr>
        <p:txBody>
          <a:bodyPr wrap="square" lIns="108000" rIns="108000" anchor="ctr" anchorCtr="0">
            <a:noAutofit/>
          </a:bodyPr>
          <a:lstStyle/>
          <a:p>
            <a:pPr algn="just" eaLnBrk="1" hangingPunct="1">
              <a:lnSpc>
                <a:spcPct val="150000"/>
              </a:lnSpc>
            </a:pPr>
            <a:r>
              <a:rPr lang="zh-CN" altLang="zh-CN" sz="1199" b="0" kern="0" dirty="0">
                <a:solidFill>
                  <a:srgbClr val="FFFFFF"/>
                </a:solidFill>
                <a:latin typeface="微软雅黑" panose="020B0503020204020204" pitchFamily="34" charset="-122"/>
                <a:ea typeface="微软雅黑" panose="020B0503020204020204" pitchFamily="34" charset="-122"/>
              </a:rPr>
              <a:t>这类攻击挪用系统资源，扰乱系统的正常工作，使系统不能执行相应正常操作。可以通过在嵌入式系统中，添加可靠的资源分配管理组件，来防范这类攻击。</a:t>
            </a:r>
            <a:endParaRPr lang="zh-CN" altLang="en-US" sz="1199" b="0" kern="0" dirty="0">
              <a:solidFill>
                <a:srgbClr val="FFFFFF"/>
              </a:solidFill>
              <a:latin typeface="微软雅黑" panose="020B0503020204020204" pitchFamily="34" charset="-122"/>
              <a:ea typeface="微软雅黑" panose="020B0503020204020204" pitchFamily="34" charset="-122"/>
            </a:endParaRPr>
          </a:p>
        </p:txBody>
      </p:sp>
      <p:sp>
        <p:nvSpPr>
          <p:cNvPr id="34" name="AutoShape 6"/>
          <p:cNvSpPr>
            <a:spLocks noChangeArrowheads="1"/>
          </p:cNvSpPr>
          <p:nvPr/>
        </p:nvSpPr>
        <p:spPr bwMode="ltGray">
          <a:xfrm>
            <a:off x="3258865" y="3120074"/>
            <a:ext cx="2297435" cy="395082"/>
          </a:xfrm>
          <a:prstGeom prst="roundRect">
            <a:avLst>
              <a:gd name="adj" fmla="val 5979"/>
            </a:avLst>
          </a:prstGeom>
          <a:solidFill>
            <a:srgbClr val="7575D1"/>
          </a:solidFill>
          <a:ln w="9525" cap="flat" cmpd="sng" algn="ctr">
            <a:noFill/>
            <a:prstDash val="solid"/>
            <a:headEnd/>
            <a:tailEnd/>
          </a:ln>
          <a:effectLst>
            <a:outerShdw blurRad="40000" dist="23000" dir="5400000" rotWithShape="0">
              <a:srgbClr val="000000">
                <a:alpha val="35000"/>
              </a:srgbClr>
            </a:outerShdw>
          </a:effectLst>
        </p:spPr>
        <p:txBody>
          <a:bodyPr wrap="none" lIns="68536" tIns="34268" rIns="68536" bIns="34268" anchor="ctr"/>
          <a:lstStyle/>
          <a:p>
            <a:pPr algn="ctr"/>
            <a:r>
              <a:rPr lang="zh-CN" altLang="en-US" sz="1799" b="0" kern="0" dirty="0">
                <a:solidFill>
                  <a:sysClr val="window" lastClr="FFFFFF"/>
                </a:solidFill>
                <a:latin typeface="华康俪金黑W8(P)" panose="020B0800000000000000" pitchFamily="34" charset="-122"/>
                <a:ea typeface="华康俪金黑W8(P)" panose="020B0800000000000000" pitchFamily="34" charset="-122"/>
              </a:rPr>
              <a:t>可用性攻击</a:t>
            </a:r>
            <a:endParaRPr lang="en-US" altLang="zh-CN" sz="1799" b="0" kern="0" dirty="0">
              <a:solidFill>
                <a:sysClr val="window" lastClr="FFFFFF"/>
              </a:solidFill>
              <a:latin typeface="华康俪金黑W8(P)" panose="020B0800000000000000" pitchFamily="34" charset="-122"/>
              <a:ea typeface="华康俪金黑W8(P)" panose="020B0800000000000000" pitchFamily="34" charset="-122"/>
            </a:endParaRPr>
          </a:p>
        </p:txBody>
      </p:sp>
    </p:spTree>
    <p:extLst>
      <p:ext uri="{BB962C8B-B14F-4D97-AF65-F5344CB8AC3E}">
        <p14:creationId xmlns:p14="http://schemas.microsoft.com/office/powerpoint/2010/main" val="180761290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A7857EC7-14B6-4A8A-87B2-02AF538EC6CE}"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62</a:t>
            </a:fld>
            <a:endParaRPr lang="en-US" altLang="zh-CN"/>
          </a:p>
        </p:txBody>
      </p:sp>
      <p:sp>
        <p:nvSpPr>
          <p:cNvPr id="21" name="左大括号 4"/>
          <p:cNvSpPr>
            <a:spLocks/>
          </p:cNvSpPr>
          <p:nvPr/>
        </p:nvSpPr>
        <p:spPr bwMode="auto">
          <a:xfrm rot="5400000">
            <a:off x="4367933" y="-607054"/>
            <a:ext cx="309118" cy="6060739"/>
          </a:xfrm>
          <a:prstGeom prst="leftBrace">
            <a:avLst>
              <a:gd name="adj1" fmla="val 190253"/>
              <a:gd name="adj2" fmla="val 51583"/>
            </a:avLst>
          </a:prstGeom>
          <a:gradFill rotWithShape="1">
            <a:gsLst>
              <a:gs pos="0">
                <a:srgbClr val="DAEDEF">
                  <a:lumMod val="50000"/>
                </a:srgbClr>
              </a:gs>
              <a:gs pos="37000">
                <a:srgbClr val="DAEDEF">
                  <a:lumMod val="75000"/>
                </a:srgbClr>
              </a:gs>
              <a:gs pos="100000">
                <a:srgbClr val="FFFFFF"/>
              </a:gs>
            </a:gsLst>
            <a:lin ang="0" scaled="1"/>
          </a:gradFill>
          <a:ln>
            <a:noFill/>
          </a:ln>
        </p:spPr>
        <p:txBody>
          <a:bodyPr wrap="none" anchor="ctr"/>
          <a:lstStyle>
            <a:lvl1pPr>
              <a:spcBef>
                <a:spcPct val="20000"/>
              </a:spcBef>
              <a:buClr>
                <a:srgbClr val="7A0000"/>
              </a:buClr>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7A0000"/>
              </a:buClr>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rgbClr val="7A0000"/>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rgbClr val="7A0000"/>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7A0000"/>
              </a:buClr>
              <a:buFont typeface="Wingdings" panose="05000000000000000000" pitchFamily="2" charset="2"/>
              <a:buChar char="»"/>
              <a:defRPr sz="2000">
                <a:solidFill>
                  <a:schemeClr val="tx1"/>
                </a:solidFill>
                <a:latin typeface="Arial" panose="020B0604020202020204" pitchFamily="34" charset="0"/>
              </a:defRPr>
            </a:lvl9pPr>
          </a:lstStyle>
          <a:p>
            <a:pPr marL="0" marR="0" lvl="0" indent="0" algn="ctr" defTabSz="914400" eaLnBrk="1" fontAlgn="auto" latinLnBrk="1" hangingPunct="1">
              <a:lnSpc>
                <a:spcPct val="80000"/>
              </a:lnSpc>
              <a:spcBef>
                <a:spcPct val="50000"/>
              </a:spcBef>
              <a:spcAft>
                <a:spcPts val="0"/>
              </a:spcAft>
              <a:buClr>
                <a:srgbClr val="FF0000"/>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Gulim" panose="020B0600000101010101" pitchFamily="34" charset="-127"/>
            </a:endParaRPr>
          </a:p>
        </p:txBody>
      </p:sp>
      <p:sp>
        <p:nvSpPr>
          <p:cNvPr id="22" name="圆角矩形 6"/>
          <p:cNvSpPr/>
          <p:nvPr/>
        </p:nvSpPr>
        <p:spPr>
          <a:xfrm>
            <a:off x="755576" y="2735351"/>
            <a:ext cx="1656184"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软件攻击</a:t>
            </a:r>
          </a:p>
        </p:txBody>
      </p:sp>
      <p:sp>
        <p:nvSpPr>
          <p:cNvPr id="23" name="圆角矩形 7"/>
          <p:cNvSpPr/>
          <p:nvPr/>
        </p:nvSpPr>
        <p:spPr>
          <a:xfrm>
            <a:off x="3480395" y="2736694"/>
            <a:ext cx="1811685"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硬件攻击</a:t>
            </a:r>
          </a:p>
        </p:txBody>
      </p:sp>
      <p:sp>
        <p:nvSpPr>
          <p:cNvPr id="24" name="圆角矩形 9"/>
          <p:cNvSpPr/>
          <p:nvPr/>
        </p:nvSpPr>
        <p:spPr>
          <a:xfrm>
            <a:off x="6522676" y="2735351"/>
            <a:ext cx="1865748" cy="653710"/>
          </a:xfrm>
          <a:prstGeom prst="roundRect">
            <a:avLst/>
          </a:prstGeom>
          <a:solidFill>
            <a:srgbClr val="DAEDEF"/>
          </a:solidFill>
          <a:ln w="25400" cap="flat" cmpd="sng" algn="ctr">
            <a:solidFill>
              <a:srgbClr val="BBE0E3">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缓存溢出攻击</a:t>
            </a:r>
          </a:p>
        </p:txBody>
      </p:sp>
      <p:sp>
        <p:nvSpPr>
          <p:cNvPr id="25" name="AutoShape 14"/>
          <p:cNvSpPr>
            <a:spLocks noChangeArrowheads="1"/>
          </p:cNvSpPr>
          <p:nvPr/>
        </p:nvSpPr>
        <p:spPr bwMode="auto">
          <a:xfrm rot="10800000">
            <a:off x="1078843" y="3452124"/>
            <a:ext cx="1009650" cy="586351"/>
          </a:xfrm>
          <a:prstGeom prst="upArrow">
            <a:avLst>
              <a:gd name="adj1" fmla="val 40300"/>
              <a:gd name="adj2" fmla="val 36257"/>
            </a:avLst>
          </a:prstGeom>
          <a:gradFill rotWithShape="1">
            <a:gsLst>
              <a:gs pos="0">
                <a:srgbClr val="DAEDEF">
                  <a:lumMod val="50000"/>
                </a:srgbClr>
              </a:gs>
              <a:gs pos="100000">
                <a:srgbClr val="FFFFFF"/>
              </a:gs>
            </a:gsLst>
            <a:lin ang="5400000" scaled="0"/>
          </a:gradFill>
          <a:ln>
            <a:noFill/>
          </a:ln>
        </p:spPr>
        <p:txBody>
          <a:bodyPr wrap="none" anchor="ctr"/>
          <a:lstStyle/>
          <a:p>
            <a:pPr marL="0" marR="0" lvl="0" indent="0" algn="ctr" defTabSz="914400" eaLnBrk="1" fontAlgn="auto" latinLnBrk="1" hangingPunct="1">
              <a:lnSpc>
                <a:spcPct val="80000"/>
              </a:lnSpc>
              <a:spcBef>
                <a:spcPct val="50000"/>
              </a:spcBef>
              <a:spcAft>
                <a:spcPts val="0"/>
              </a:spcAft>
              <a:buClr>
                <a:srgbClr val="FF0000"/>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AutoShape 14"/>
          <p:cNvSpPr>
            <a:spLocks noChangeArrowheads="1"/>
          </p:cNvSpPr>
          <p:nvPr/>
        </p:nvSpPr>
        <p:spPr bwMode="auto">
          <a:xfrm rot="10800000">
            <a:off x="3922390" y="3434388"/>
            <a:ext cx="1009650" cy="604087"/>
          </a:xfrm>
          <a:prstGeom prst="upArrow">
            <a:avLst>
              <a:gd name="adj1" fmla="val 40300"/>
              <a:gd name="adj2" fmla="val 36257"/>
            </a:avLst>
          </a:prstGeom>
          <a:gradFill rotWithShape="1">
            <a:gsLst>
              <a:gs pos="0">
                <a:srgbClr val="DAEDEF">
                  <a:lumMod val="50000"/>
                </a:srgbClr>
              </a:gs>
              <a:gs pos="100000">
                <a:srgbClr val="FFFFFF"/>
              </a:gs>
            </a:gsLst>
            <a:lin ang="5400000" scaled="0"/>
          </a:gradFill>
          <a:ln>
            <a:noFill/>
          </a:ln>
        </p:spPr>
        <p:txBody>
          <a:bodyPr wrap="none" anchor="ctr"/>
          <a:lstStyle/>
          <a:p>
            <a:pPr marL="0" marR="0" lvl="0" indent="0" algn="ctr" defTabSz="914400" eaLnBrk="1" fontAlgn="auto" latinLnBrk="1" hangingPunct="1">
              <a:lnSpc>
                <a:spcPct val="80000"/>
              </a:lnSpc>
              <a:spcBef>
                <a:spcPct val="50000"/>
              </a:spcBef>
              <a:spcAft>
                <a:spcPts val="0"/>
              </a:spcAft>
              <a:buClr>
                <a:srgbClr val="FF0000"/>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AutoShape 14"/>
          <p:cNvSpPr>
            <a:spLocks noChangeArrowheads="1"/>
          </p:cNvSpPr>
          <p:nvPr/>
        </p:nvSpPr>
        <p:spPr bwMode="auto">
          <a:xfrm rot="10800000">
            <a:off x="6950725" y="3452125"/>
            <a:ext cx="1009650" cy="586350"/>
          </a:xfrm>
          <a:prstGeom prst="upArrow">
            <a:avLst>
              <a:gd name="adj1" fmla="val 40300"/>
              <a:gd name="adj2" fmla="val 36257"/>
            </a:avLst>
          </a:prstGeom>
          <a:gradFill rotWithShape="1">
            <a:gsLst>
              <a:gs pos="0">
                <a:srgbClr val="DAEDEF">
                  <a:lumMod val="50000"/>
                </a:srgbClr>
              </a:gs>
              <a:gs pos="100000">
                <a:srgbClr val="FFFFFF"/>
              </a:gs>
            </a:gsLst>
            <a:lin ang="5400000" scaled="0"/>
          </a:gradFill>
          <a:ln>
            <a:noFill/>
          </a:ln>
        </p:spPr>
        <p:txBody>
          <a:bodyPr wrap="none" anchor="ctr"/>
          <a:lstStyle/>
          <a:p>
            <a:pPr marL="0" marR="0" lvl="0" indent="0" algn="ctr" defTabSz="914400" eaLnBrk="1" fontAlgn="auto" latinLnBrk="1" hangingPunct="1">
              <a:lnSpc>
                <a:spcPct val="80000"/>
              </a:lnSpc>
              <a:spcBef>
                <a:spcPct val="50000"/>
              </a:spcBef>
              <a:spcAft>
                <a:spcPts val="0"/>
              </a:spcAft>
              <a:buClr>
                <a:srgbClr val="FF0000"/>
              </a:buClr>
              <a:buSzTx/>
              <a:buFont typeface="Wingdings" panose="05000000000000000000" pitchFamily="2" charset="2"/>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圆角矩形 13"/>
          <p:cNvSpPr/>
          <p:nvPr/>
        </p:nvSpPr>
        <p:spPr>
          <a:xfrm>
            <a:off x="323528" y="4099850"/>
            <a:ext cx="2520280" cy="2404286"/>
          </a:xfrm>
          <a:prstGeom prst="roundRect">
            <a:avLst/>
          </a:prstGeom>
          <a:solidFill>
            <a:srgbClr val="FCE3B2"/>
          </a:solidFill>
          <a:ln w="25400" cap="flat" cmpd="sng" algn="ctr">
            <a:solidFill>
              <a:srgbClr val="FD6917"/>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如病毒，木马，蠕虫等通过软件代理对终端系统结构的薄弱环节发起的攻击</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a:t>
            </a: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这类攻击是耗费代价较小，</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是</a:t>
            </a: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较为常见的一种攻击</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a:t>
            </a:r>
          </a:p>
        </p:txBody>
      </p:sp>
      <p:sp>
        <p:nvSpPr>
          <p:cNvPr id="29" name="圆角矩形 14"/>
          <p:cNvSpPr/>
          <p:nvPr/>
        </p:nvSpPr>
        <p:spPr>
          <a:xfrm>
            <a:off x="3203848" y="4099850"/>
            <a:ext cx="2656786" cy="2404286"/>
          </a:xfrm>
          <a:prstGeom prst="roundRect">
            <a:avLst/>
          </a:prstGeom>
          <a:solidFill>
            <a:srgbClr val="FCE3B2"/>
          </a:solidFill>
          <a:ln w="25400" cap="flat" cmpd="sng" algn="ctr">
            <a:solidFill>
              <a:srgbClr val="FD6917"/>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如</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硬件分解、电磁干扰、</a:t>
            </a: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使用探针对嵌入式芯片内部的交互信息进行窃听</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等</a:t>
            </a: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这类攻击</a:t>
            </a:r>
            <a:r>
              <a:rPr kumimoji="0" lang="zh-CN" altLang="zh-CN"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需要较为昂贵的基础设施要求，较难实现</a:t>
            </a: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a:t>
            </a:r>
          </a:p>
        </p:txBody>
      </p:sp>
      <p:sp>
        <p:nvSpPr>
          <p:cNvPr id="30" name="圆角矩形 15"/>
          <p:cNvSpPr/>
          <p:nvPr/>
        </p:nvSpPr>
        <p:spPr>
          <a:xfrm>
            <a:off x="6156176" y="4099850"/>
            <a:ext cx="2664296" cy="2404286"/>
          </a:xfrm>
          <a:prstGeom prst="roundRect">
            <a:avLst/>
          </a:prstGeom>
          <a:solidFill>
            <a:srgbClr val="FCE3B2"/>
          </a:solidFill>
          <a:ln w="25400" cap="flat" cmpd="sng" algn="ctr">
            <a:solidFill>
              <a:srgbClr val="FD6917"/>
            </a:solidFill>
            <a:prstDash val="solid"/>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lumMod val="75000"/>
                    <a:lumOff val="25000"/>
                  </a:srgbClr>
                </a:solidFill>
                <a:effectLst/>
                <a:uLnTx/>
                <a:uFillTx/>
                <a:latin typeface="宋体" pitchFamily="2" charset="-122"/>
                <a:ea typeface="宋体" pitchFamily="2" charset="-122"/>
              </a:rPr>
              <a:t>向缓存中传送超出容量的数据，并伴以一段恶意执行代码及用来覆盖调用程序返回地址的地址数据，造成缓存溢出。当功能返回时，开始执行恶意代码。</a:t>
            </a:r>
          </a:p>
        </p:txBody>
      </p:sp>
      <p:grpSp>
        <p:nvGrpSpPr>
          <p:cNvPr id="31" name="组合 16"/>
          <p:cNvGrpSpPr/>
          <p:nvPr/>
        </p:nvGrpSpPr>
        <p:grpSpPr>
          <a:xfrm>
            <a:off x="600081" y="1767018"/>
            <a:ext cx="7483869" cy="403938"/>
            <a:chOff x="785102" y="4346522"/>
            <a:chExt cx="11179371" cy="538865"/>
          </a:xfrm>
        </p:grpSpPr>
        <p:sp>
          <p:nvSpPr>
            <p:cNvPr id="32" name="矩形 17"/>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3" name="矩形 18"/>
            <p:cNvSpPr>
              <a:spLocks noChangeArrowheads="1"/>
            </p:cNvSpPr>
            <p:nvPr/>
          </p:nvSpPr>
          <p:spPr bwMode="auto">
            <a:xfrm>
              <a:off x="1490664" y="4346522"/>
              <a:ext cx="7416824" cy="5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根据发起攻击的代理工具或手段分类</a:t>
              </a:r>
            </a:p>
          </p:txBody>
        </p:sp>
        <p:sp>
          <p:nvSpPr>
            <p:cNvPr id="34"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02</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35" name="标题 1"/>
          <p:cNvSpPr txBox="1">
            <a:spLocks/>
          </p:cNvSpPr>
          <p:nvPr/>
        </p:nvSpPr>
        <p:spPr>
          <a:xfrm>
            <a:off x="536580" y="992267"/>
            <a:ext cx="8082955"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嵌入式系统攻击分类</a:t>
            </a:r>
          </a:p>
        </p:txBody>
      </p:sp>
    </p:spTree>
    <p:extLst>
      <p:ext uri="{BB962C8B-B14F-4D97-AF65-F5344CB8AC3E}">
        <p14:creationId xmlns:p14="http://schemas.microsoft.com/office/powerpoint/2010/main" val="251675996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32656"/>
            <a:ext cx="8856662" cy="647700"/>
          </a:xfrm>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028CA4B8-B515-4F0B-A0A1-855222ABA322}"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63</a:t>
            </a:fld>
            <a:endParaRPr lang="en-US" altLang="zh-CN"/>
          </a:p>
        </p:txBody>
      </p:sp>
      <p:sp>
        <p:nvSpPr>
          <p:cNvPr id="15" name="矩形 33"/>
          <p:cNvSpPr/>
          <p:nvPr/>
        </p:nvSpPr>
        <p:spPr>
          <a:xfrm>
            <a:off x="395536" y="3425564"/>
            <a:ext cx="4464496" cy="2169825"/>
          </a:xfrm>
          <a:prstGeom prst="rect">
            <a:avLst/>
          </a:prstGeom>
        </p:spPr>
        <p:txBody>
          <a:bodyPr wrap="square">
            <a:spAutoFit/>
          </a:bodyPr>
          <a:lstStyle/>
          <a:p>
            <a:pPr marL="539750" lvl="1" indent="-285750" algn="just" eaLnBrk="1" hangingPunct="1">
              <a:lnSpc>
                <a:spcPct val="125000"/>
              </a:lnSpc>
              <a:buFont typeface="Wingdings" pitchFamily="2" charset="2"/>
              <a:buChar char="u"/>
            </a:pPr>
            <a:r>
              <a:rPr lang="zh-CN" altLang="en-US" sz="1800" b="0" dirty="0">
                <a:solidFill>
                  <a:srgbClr val="000000"/>
                </a:solidFill>
                <a:latin typeface="宋体" pitchFamily="2" charset="-122"/>
                <a:ea typeface="宋体" pitchFamily="2" charset="-122"/>
              </a:rPr>
              <a:t>安全操作系统通过参照监视器监视系统的运行，防止违反安全策略的动作产生，当前</a:t>
            </a:r>
            <a:r>
              <a:rPr lang="zh-CN" altLang="en-US" sz="1800" b="0" dirty="0">
                <a:solidFill>
                  <a:srgbClr val="FF0000"/>
                </a:solidFill>
                <a:latin typeface="宋体" pitchFamily="2" charset="-122"/>
                <a:ea typeface="宋体" pitchFamily="2" charset="-122"/>
              </a:rPr>
              <a:t>嵌入式安全操作系统一般都具备身份认证、自主访问控制和安全审计等功能</a:t>
            </a:r>
            <a:r>
              <a:rPr lang="zh-CN" altLang="en-US" sz="1800" b="0" dirty="0">
                <a:solidFill>
                  <a:srgbClr val="000000"/>
                </a:solidFill>
                <a:latin typeface="宋体" pitchFamily="2" charset="-122"/>
                <a:ea typeface="宋体" pitchFamily="2" charset="-122"/>
              </a:rPr>
              <a:t>。第四代防火墙的设计以这种安全操作系统为基础。</a:t>
            </a:r>
            <a:endParaRPr lang="en-US" altLang="zh-CN" sz="1800" b="0" dirty="0">
              <a:solidFill>
                <a:srgbClr val="000000"/>
              </a:solidFill>
              <a:latin typeface="宋体" pitchFamily="2" charset="-122"/>
              <a:ea typeface="宋体" pitchFamily="2" charset="-122"/>
            </a:endParaRPr>
          </a:p>
        </p:txBody>
      </p:sp>
      <p:grpSp>
        <p:nvGrpSpPr>
          <p:cNvPr id="16" name="组合 38"/>
          <p:cNvGrpSpPr/>
          <p:nvPr/>
        </p:nvGrpSpPr>
        <p:grpSpPr>
          <a:xfrm>
            <a:off x="611560" y="2615166"/>
            <a:ext cx="7483869" cy="424732"/>
            <a:chOff x="785102" y="4346522"/>
            <a:chExt cx="11179371" cy="566605"/>
          </a:xfrm>
        </p:grpSpPr>
        <p:sp>
          <p:nvSpPr>
            <p:cNvPr id="17"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8" name="矩形 40"/>
            <p:cNvSpPr>
              <a:spLocks noChangeArrowheads="1"/>
            </p:cNvSpPr>
            <p:nvPr/>
          </p:nvSpPr>
          <p:spPr bwMode="auto">
            <a:xfrm>
              <a:off x="1490664" y="4346522"/>
              <a:ext cx="7416824" cy="56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使用嵌入式安全操作系统</a:t>
              </a:r>
            </a:p>
          </p:txBody>
        </p:sp>
        <p:sp>
          <p:nvSpPr>
            <p:cNvPr id="19"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01</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pic>
        <p:nvPicPr>
          <p:cNvPr id="21" name="图片 47"/>
          <p:cNvPicPr/>
          <p:nvPr/>
        </p:nvPicPr>
        <p:blipFill>
          <a:blip r:embed="rId2" cstate="print">
            <a:extLst>
              <a:ext uri="{28A0092B-C50C-407E-A947-70E740481C1C}">
                <a14:useLocalDpi xmlns:a14="http://schemas.microsoft.com/office/drawing/2010/main" val="0"/>
              </a:ext>
            </a:extLst>
          </a:blip>
          <a:stretch>
            <a:fillRect/>
          </a:stretch>
        </p:blipFill>
        <p:spPr bwMode="auto">
          <a:xfrm>
            <a:off x="5292080" y="3610461"/>
            <a:ext cx="2594165" cy="1840743"/>
          </a:xfrm>
          <a:prstGeom prst="rect">
            <a:avLst/>
          </a:prstGeom>
          <a:noFill/>
          <a:ln w="9525">
            <a:noFill/>
            <a:miter lim="800000"/>
            <a:headEnd/>
            <a:tailEnd/>
          </a:ln>
        </p:spPr>
      </p:pic>
      <p:sp>
        <p:nvSpPr>
          <p:cNvPr id="22" name="标题 1"/>
          <p:cNvSpPr txBox="1">
            <a:spLocks/>
          </p:cNvSpPr>
          <p:nvPr/>
        </p:nvSpPr>
        <p:spPr>
          <a:xfrm>
            <a:off x="520272" y="1412776"/>
            <a:ext cx="8372208"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软件增强</a:t>
            </a:r>
          </a:p>
        </p:txBody>
      </p:sp>
    </p:spTree>
    <p:extLst>
      <p:ext uri="{BB962C8B-B14F-4D97-AF65-F5344CB8AC3E}">
        <p14:creationId xmlns:p14="http://schemas.microsoft.com/office/powerpoint/2010/main" val="232795699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6C32D1AF-56CB-47BF-86F9-2D3C2BA81658}"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64</a:t>
            </a:fld>
            <a:endParaRPr lang="en-US" altLang="zh-CN"/>
          </a:p>
        </p:txBody>
      </p:sp>
      <p:sp>
        <p:nvSpPr>
          <p:cNvPr id="14" name="矩形 33"/>
          <p:cNvSpPr/>
          <p:nvPr/>
        </p:nvSpPr>
        <p:spPr>
          <a:xfrm>
            <a:off x="880312" y="3931197"/>
            <a:ext cx="3960440" cy="1477328"/>
          </a:xfrm>
          <a:prstGeom prst="rect">
            <a:avLst/>
          </a:prstGeom>
        </p:spPr>
        <p:txBody>
          <a:bodyPr wrap="square">
            <a:spAutoFit/>
          </a:bodyPr>
          <a:lstStyle/>
          <a:p>
            <a:pPr marL="539750" lvl="1" indent="-285750" algn="just" eaLnBrk="1" hangingPunct="1">
              <a:lnSpc>
                <a:spcPct val="125000"/>
              </a:lnSpc>
              <a:buFont typeface="Wingdings" pitchFamily="2" charset="2"/>
              <a:buChar char="u"/>
            </a:pPr>
            <a:r>
              <a:rPr lang="zh-CN" altLang="en-US" sz="1800" b="0" dirty="0">
                <a:solidFill>
                  <a:srgbClr val="000000"/>
                </a:solidFill>
                <a:latin typeface="宋体" pitchFamily="2" charset="-122"/>
                <a:ea typeface="宋体" pitchFamily="2" charset="-122"/>
              </a:rPr>
              <a:t>使用应用程序特定的集成电路（</a:t>
            </a:r>
            <a:r>
              <a:rPr lang="en-US" altLang="zh-CN" sz="1800" b="0" dirty="0">
                <a:solidFill>
                  <a:srgbClr val="000000"/>
                </a:solidFill>
                <a:latin typeface="宋体" pitchFamily="2" charset="-122"/>
                <a:ea typeface="宋体" pitchFamily="2" charset="-122"/>
              </a:rPr>
              <a:t>ASIC</a:t>
            </a:r>
            <a:r>
              <a:rPr lang="zh-CN" altLang="en-US" sz="1800" b="0" dirty="0">
                <a:solidFill>
                  <a:srgbClr val="000000"/>
                </a:solidFill>
                <a:latin typeface="宋体" pitchFamily="2" charset="-122"/>
                <a:ea typeface="宋体" pitchFamily="2" charset="-122"/>
              </a:rPr>
              <a:t>）</a:t>
            </a:r>
            <a:r>
              <a:rPr lang="zh-CN" altLang="en-US" sz="1800" b="0" dirty="0">
                <a:solidFill>
                  <a:srgbClr val="FF0000"/>
                </a:solidFill>
                <a:latin typeface="宋体" pitchFamily="2" charset="-122"/>
                <a:ea typeface="宋体" pitchFamily="2" charset="-122"/>
              </a:rPr>
              <a:t>在硬件上实现给定的加密算法</a:t>
            </a:r>
            <a:r>
              <a:rPr lang="zh-CN" altLang="en-US" sz="1800" b="0" dirty="0">
                <a:solidFill>
                  <a:srgbClr val="000000"/>
                </a:solidFill>
                <a:latin typeface="宋体" pitchFamily="2" charset="-122"/>
                <a:ea typeface="宋体" pitchFamily="2" charset="-122"/>
              </a:rPr>
              <a:t>，只需要很少的成本且可批量生产。 </a:t>
            </a:r>
            <a:endParaRPr lang="en-US" altLang="zh-CN" sz="1800" b="0" dirty="0">
              <a:solidFill>
                <a:srgbClr val="000000"/>
              </a:solidFill>
              <a:latin typeface="宋体" pitchFamily="2" charset="-122"/>
              <a:ea typeface="宋体" pitchFamily="2" charset="-122"/>
            </a:endParaRPr>
          </a:p>
        </p:txBody>
      </p:sp>
      <p:grpSp>
        <p:nvGrpSpPr>
          <p:cNvPr id="15" name="组合 38"/>
          <p:cNvGrpSpPr/>
          <p:nvPr/>
        </p:nvGrpSpPr>
        <p:grpSpPr>
          <a:xfrm>
            <a:off x="971600" y="2759184"/>
            <a:ext cx="7483869" cy="424732"/>
            <a:chOff x="785102" y="4346517"/>
            <a:chExt cx="11179371" cy="566604"/>
          </a:xfrm>
        </p:grpSpPr>
        <p:sp>
          <p:nvSpPr>
            <p:cNvPr id="16"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7" name="矩形 40"/>
            <p:cNvSpPr>
              <a:spLocks noChangeArrowheads="1"/>
            </p:cNvSpPr>
            <p:nvPr/>
          </p:nvSpPr>
          <p:spPr bwMode="auto">
            <a:xfrm>
              <a:off x="1490664" y="4346517"/>
              <a:ext cx="7416824" cy="56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增添加密运算模块</a:t>
              </a:r>
            </a:p>
          </p:txBody>
        </p:sp>
        <p:sp>
          <p:nvSpPr>
            <p:cNvPr id="1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01</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pic>
        <p:nvPicPr>
          <p:cNvPr id="19" name="图片 47"/>
          <p:cNvPicPr/>
          <p:nvPr/>
        </p:nvPicPr>
        <p:blipFill>
          <a:blip r:embed="rId2" cstate="print">
            <a:extLst>
              <a:ext uri="{28A0092B-C50C-407E-A947-70E740481C1C}">
                <a14:useLocalDpi xmlns:a14="http://schemas.microsoft.com/office/drawing/2010/main" val="0"/>
              </a:ext>
            </a:extLst>
          </a:blip>
          <a:stretch>
            <a:fillRect/>
          </a:stretch>
        </p:blipFill>
        <p:spPr bwMode="auto">
          <a:xfrm>
            <a:off x="5436096" y="3827326"/>
            <a:ext cx="2816397" cy="1581118"/>
          </a:xfrm>
          <a:prstGeom prst="rect">
            <a:avLst/>
          </a:prstGeom>
          <a:noFill/>
          <a:ln w="9525">
            <a:noFill/>
            <a:miter lim="800000"/>
            <a:headEnd/>
            <a:tailEnd/>
          </a:ln>
        </p:spPr>
      </p:pic>
      <p:sp>
        <p:nvSpPr>
          <p:cNvPr id="20" name="标题 1"/>
          <p:cNvSpPr txBox="1">
            <a:spLocks/>
          </p:cNvSpPr>
          <p:nvPr/>
        </p:nvSpPr>
        <p:spPr>
          <a:xfrm>
            <a:off x="880312" y="1556792"/>
            <a:ext cx="7575157"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硬件增强</a:t>
            </a:r>
          </a:p>
        </p:txBody>
      </p:sp>
    </p:spTree>
    <p:extLst>
      <p:ext uri="{BB962C8B-B14F-4D97-AF65-F5344CB8AC3E}">
        <p14:creationId xmlns:p14="http://schemas.microsoft.com/office/powerpoint/2010/main" val="371442130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34" name="矩形 33"/>
          <p:cNvSpPr/>
          <p:nvPr/>
        </p:nvSpPr>
        <p:spPr>
          <a:xfrm>
            <a:off x="107504" y="4111994"/>
            <a:ext cx="7287872" cy="1131079"/>
          </a:xfrm>
          <a:prstGeom prst="rect">
            <a:avLst/>
          </a:prstGeom>
        </p:spPr>
        <p:txBody>
          <a:bodyPr wrap="square">
            <a:spAutoFit/>
          </a:bodyPr>
          <a:lstStyle/>
          <a:p>
            <a:pPr marL="539750" lvl="1" indent="-285750" algn="just" eaLnBrk="1" hangingPunct="1">
              <a:lnSpc>
                <a:spcPct val="125000"/>
              </a:lnSpc>
              <a:buFont typeface="Wingdings" pitchFamily="2" charset="2"/>
              <a:buChar char="u"/>
            </a:pPr>
            <a:r>
              <a:rPr lang="zh-CN" altLang="en-US" sz="1800" b="0" dirty="0">
                <a:solidFill>
                  <a:srgbClr val="000000"/>
                </a:solidFill>
                <a:latin typeface="宋体" pitchFamily="2" charset="-122"/>
                <a:ea typeface="宋体" pitchFamily="2" charset="-122"/>
              </a:rPr>
              <a:t>参考</a:t>
            </a:r>
            <a:r>
              <a:rPr lang="en-US" altLang="zh-CN" sz="1800" b="0" dirty="0">
                <a:solidFill>
                  <a:srgbClr val="000000"/>
                </a:solidFill>
                <a:latin typeface="宋体" pitchFamily="2" charset="-122"/>
                <a:ea typeface="宋体" pitchFamily="2" charset="-122"/>
              </a:rPr>
              <a:t>PC</a:t>
            </a:r>
            <a:r>
              <a:rPr lang="zh-CN" altLang="en-US" sz="1800" b="0" dirty="0">
                <a:solidFill>
                  <a:srgbClr val="000000"/>
                </a:solidFill>
                <a:latin typeface="宋体" pitchFamily="2" charset="-122"/>
                <a:ea typeface="宋体" pitchFamily="2" charset="-122"/>
              </a:rPr>
              <a:t>端可信计算思想，</a:t>
            </a:r>
            <a:r>
              <a:rPr lang="zh-CN" altLang="zh-CN" sz="1800" b="0" dirty="0">
                <a:solidFill>
                  <a:srgbClr val="000000"/>
                </a:solidFill>
                <a:latin typeface="宋体" pitchFamily="2" charset="-122"/>
                <a:ea typeface="宋体" pitchFamily="2" charset="-122"/>
              </a:rPr>
              <a:t>在嵌入式系统中添加一个专用的安全硬件模块，并</a:t>
            </a:r>
            <a:r>
              <a:rPr lang="zh-CN" altLang="zh-CN" sz="1800" b="0" dirty="0">
                <a:solidFill>
                  <a:srgbClr val="FF0000"/>
                </a:solidFill>
                <a:latin typeface="宋体" pitchFamily="2" charset="-122"/>
                <a:ea typeface="宋体" pitchFamily="2" charset="-122"/>
              </a:rPr>
              <a:t>将敏感数据保护在一个安全设计十分牢靠的物理设备</a:t>
            </a:r>
            <a:r>
              <a:rPr lang="zh-CN" altLang="zh-CN" sz="1800" b="0" dirty="0">
                <a:solidFill>
                  <a:srgbClr val="000000"/>
                </a:solidFill>
                <a:latin typeface="宋体" pitchFamily="2" charset="-122"/>
                <a:ea typeface="宋体" pitchFamily="2" charset="-122"/>
              </a:rPr>
              <a:t>中</a:t>
            </a:r>
            <a:r>
              <a:rPr lang="zh-CN" altLang="en-US" sz="1800" b="0" dirty="0">
                <a:solidFill>
                  <a:srgbClr val="000000"/>
                </a:solidFill>
                <a:latin typeface="宋体" pitchFamily="2" charset="-122"/>
                <a:ea typeface="宋体" pitchFamily="2" charset="-122"/>
              </a:rPr>
              <a:t>，可采用以下几种先进技术</a:t>
            </a:r>
            <a:r>
              <a:rPr lang="zh-CN" altLang="zh-CN" sz="1800" b="0" dirty="0">
                <a:solidFill>
                  <a:srgbClr val="000000"/>
                </a:solidFill>
                <a:latin typeface="宋体" pitchFamily="2" charset="-122"/>
                <a:ea typeface="宋体" pitchFamily="2" charset="-122"/>
              </a:rPr>
              <a:t>。</a:t>
            </a:r>
            <a:endParaRPr lang="en-US" altLang="zh-CN" sz="1800" b="0" dirty="0">
              <a:solidFill>
                <a:srgbClr val="000000"/>
              </a:solidFill>
              <a:latin typeface="宋体" pitchFamily="2" charset="-122"/>
              <a:ea typeface="宋体" pitchFamily="2" charset="-122"/>
            </a:endParaRPr>
          </a:p>
        </p:txBody>
      </p:sp>
      <p:grpSp>
        <p:nvGrpSpPr>
          <p:cNvPr id="35" name="组合 38"/>
          <p:cNvGrpSpPr/>
          <p:nvPr/>
        </p:nvGrpSpPr>
        <p:grpSpPr>
          <a:xfrm>
            <a:off x="230824" y="3514189"/>
            <a:ext cx="7483869" cy="424732"/>
            <a:chOff x="785102" y="4346521"/>
            <a:chExt cx="11179371" cy="566604"/>
          </a:xfrm>
        </p:grpSpPr>
        <p:sp>
          <p:nvSpPr>
            <p:cNvPr id="36" name="矩形 39"/>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37" name="矩形 40"/>
            <p:cNvSpPr>
              <a:spLocks noChangeArrowheads="1"/>
            </p:cNvSpPr>
            <p:nvPr/>
          </p:nvSpPr>
          <p:spPr bwMode="auto">
            <a:xfrm>
              <a:off x="1490664" y="4346521"/>
              <a:ext cx="7416824" cy="566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添加专用安全存储模块</a:t>
              </a:r>
            </a:p>
          </p:txBody>
        </p:sp>
        <p:sp>
          <p:nvSpPr>
            <p:cNvPr id="38"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02</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grpSp>
        <p:nvGrpSpPr>
          <p:cNvPr id="39" name="组合 10"/>
          <p:cNvGrpSpPr/>
          <p:nvPr/>
        </p:nvGrpSpPr>
        <p:grpSpPr>
          <a:xfrm>
            <a:off x="554996" y="5408139"/>
            <a:ext cx="1944216" cy="757165"/>
            <a:chOff x="4731023" y="3940801"/>
            <a:chExt cx="1944216" cy="972000"/>
          </a:xfrm>
          <a:solidFill>
            <a:srgbClr val="DAEDEF">
              <a:lumMod val="75000"/>
            </a:srgbClr>
          </a:solidFill>
        </p:grpSpPr>
        <p:sp>
          <p:nvSpPr>
            <p:cNvPr id="40" name="Freeform 274"/>
            <p:cNvSpPr>
              <a:spLocks/>
            </p:cNvSpPr>
            <p:nvPr/>
          </p:nvSpPr>
          <p:spPr bwMode="auto">
            <a:xfrm>
              <a:off x="4731023" y="3940801"/>
              <a:ext cx="1944216" cy="972000"/>
            </a:xfrm>
            <a:prstGeom prst="round2DiagRect">
              <a:avLst/>
            </a:prstGeom>
            <a:grp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solidFill>
                <a:effectLst/>
                <a:uLnTx/>
                <a:uFillTx/>
                <a:ea typeface="宋体" pitchFamily="2" charset="-122"/>
              </a:endParaRPr>
            </a:p>
          </p:txBody>
        </p:sp>
        <p:sp>
          <p:nvSpPr>
            <p:cNvPr id="41" name="TextBox 17"/>
            <p:cNvSpPr txBox="1"/>
            <p:nvPr/>
          </p:nvSpPr>
          <p:spPr>
            <a:xfrm>
              <a:off x="4731023" y="4129917"/>
              <a:ext cx="1944216" cy="592656"/>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0000"/>
                  </a:solidFill>
                  <a:effectLst/>
                  <a:uLnTx/>
                  <a:uFillTx/>
                  <a:latin typeface="华康俪金黑W8(P)" panose="020B0800000000000000" pitchFamily="34" charset="-122"/>
                  <a:ea typeface="华康俪金黑W8(P)" panose="020B0800000000000000" pitchFamily="34" charset="-122"/>
                </a:rPr>
                <a:t>防篡改技术</a:t>
              </a:r>
            </a:p>
          </p:txBody>
        </p:sp>
      </p:grpSp>
      <p:grpSp>
        <p:nvGrpSpPr>
          <p:cNvPr id="42" name="组合 14"/>
          <p:cNvGrpSpPr/>
          <p:nvPr/>
        </p:nvGrpSpPr>
        <p:grpSpPr>
          <a:xfrm>
            <a:off x="2823112" y="5408138"/>
            <a:ext cx="2340098" cy="757166"/>
            <a:chOff x="7377261" y="3895970"/>
            <a:chExt cx="1944000" cy="972000"/>
          </a:xfrm>
          <a:solidFill>
            <a:srgbClr val="92D050"/>
          </a:solidFill>
        </p:grpSpPr>
        <p:sp>
          <p:nvSpPr>
            <p:cNvPr id="43" name="Freeform 369"/>
            <p:cNvSpPr>
              <a:spLocks/>
            </p:cNvSpPr>
            <p:nvPr/>
          </p:nvSpPr>
          <p:spPr bwMode="auto">
            <a:xfrm>
              <a:off x="7377261" y="3895970"/>
              <a:ext cx="1944000" cy="972000"/>
            </a:xfrm>
            <a:prstGeom prst="round2DiagRect">
              <a:avLst/>
            </a:prstGeom>
            <a:grp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pPr eaLnBrk="1" hangingPunct="1"/>
              <a:endParaRPr lang="zh-CN" altLang="en-US" sz="1800" b="0">
                <a:solidFill>
                  <a:srgbClr val="000000"/>
                </a:solidFill>
                <a:ea typeface="宋体" pitchFamily="2" charset="-122"/>
              </a:endParaRPr>
            </a:p>
          </p:txBody>
        </p:sp>
        <p:sp>
          <p:nvSpPr>
            <p:cNvPr id="44" name="TextBox 17"/>
            <p:cNvSpPr txBox="1"/>
            <p:nvPr/>
          </p:nvSpPr>
          <p:spPr>
            <a:xfrm>
              <a:off x="7377261" y="4129918"/>
              <a:ext cx="1944000" cy="592655"/>
            </a:xfrm>
            <a:prstGeom prst="rect">
              <a:avLst/>
            </a:prstGeom>
            <a:grpFill/>
          </p:spPr>
          <p:txBody>
            <a:bodyPr wrap="square" rtlCol="0">
              <a:spAutoFit/>
            </a:bodyPr>
            <a:lstStyle/>
            <a:p>
              <a:pPr algn="ctr" eaLnBrk="1" hangingPunct="1"/>
              <a:r>
                <a:rPr lang="zh-CN" altLang="en-US" sz="2400" b="0" dirty="0">
                  <a:solidFill>
                    <a:srgbClr val="FF0000"/>
                  </a:solidFill>
                  <a:latin typeface="华康俪金黑W8(P)" panose="020B0800000000000000" pitchFamily="34" charset="-122"/>
                  <a:ea typeface="华康俪金黑W8(P)" panose="020B0800000000000000" pitchFamily="34" charset="-122"/>
                </a:rPr>
                <a:t>物理安全技术</a:t>
              </a:r>
            </a:p>
          </p:txBody>
        </p:sp>
      </p:grpSp>
      <p:grpSp>
        <p:nvGrpSpPr>
          <p:cNvPr id="45" name="组合 17"/>
          <p:cNvGrpSpPr/>
          <p:nvPr/>
        </p:nvGrpSpPr>
        <p:grpSpPr>
          <a:xfrm>
            <a:off x="5451376" y="5408138"/>
            <a:ext cx="1944000" cy="757166"/>
            <a:chOff x="10023283" y="3895970"/>
            <a:chExt cx="1944000" cy="972000"/>
          </a:xfrm>
          <a:solidFill>
            <a:srgbClr val="2D2D8A">
              <a:lumMod val="60000"/>
              <a:lumOff val="40000"/>
            </a:srgbClr>
          </a:solidFill>
        </p:grpSpPr>
        <p:sp>
          <p:nvSpPr>
            <p:cNvPr id="46" name="Freeform 369"/>
            <p:cNvSpPr>
              <a:spLocks/>
            </p:cNvSpPr>
            <p:nvPr/>
          </p:nvSpPr>
          <p:spPr bwMode="auto">
            <a:xfrm>
              <a:off x="10023283" y="3895970"/>
              <a:ext cx="1944000" cy="972000"/>
            </a:xfrm>
            <a:prstGeom prst="round2DiagRect">
              <a:avLst/>
            </a:prstGeom>
            <a:grp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a typeface="宋体" pitchFamily="2" charset="-122"/>
              </a:endParaRPr>
            </a:p>
          </p:txBody>
        </p:sp>
        <p:sp>
          <p:nvSpPr>
            <p:cNvPr id="47" name="TextBox 17"/>
            <p:cNvSpPr txBox="1"/>
            <p:nvPr/>
          </p:nvSpPr>
          <p:spPr>
            <a:xfrm>
              <a:off x="10023283" y="4129916"/>
              <a:ext cx="1944000" cy="592655"/>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0000"/>
                  </a:solidFill>
                  <a:effectLst/>
                  <a:uLnTx/>
                  <a:uFillTx/>
                  <a:latin typeface="华康俪金黑W8(P)" panose="020B0800000000000000" pitchFamily="34" charset="-122"/>
                  <a:ea typeface="华康俪金黑W8(P)" panose="020B0800000000000000" pitchFamily="34" charset="-122"/>
                </a:rPr>
                <a:t>硅工艺技术</a:t>
              </a:r>
            </a:p>
          </p:txBody>
        </p:sp>
      </p:grpSp>
      <p:sp>
        <p:nvSpPr>
          <p:cNvPr id="48" name="标题 1"/>
          <p:cNvSpPr txBox="1">
            <a:spLocks/>
          </p:cNvSpPr>
          <p:nvPr/>
        </p:nvSpPr>
        <p:spPr>
          <a:xfrm>
            <a:off x="160232" y="2420888"/>
            <a:ext cx="7575157"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硬件增强</a:t>
            </a:r>
          </a:p>
        </p:txBody>
      </p:sp>
      <p:sp>
        <p:nvSpPr>
          <p:cNvPr id="49" name="Date Placeholder 3"/>
          <p:cNvSpPr>
            <a:spLocks noGrp="1"/>
          </p:cNvSpPr>
          <p:nvPr>
            <p:ph type="dt" sz="half" idx="10"/>
          </p:nvPr>
        </p:nvSpPr>
        <p:spPr>
          <a:xfrm>
            <a:off x="179388" y="6597650"/>
            <a:ext cx="1871662" cy="260350"/>
          </a:xfrm>
        </p:spPr>
        <p:txBody>
          <a:bodyPr/>
          <a:lstStyle/>
          <a:p>
            <a:pPr>
              <a:defRPr/>
            </a:pPr>
            <a:fld id="{61E17D25-B091-4A2F-9AD3-8C865764EC26}" type="datetime1">
              <a:rPr lang="en-US" altLang="zh-CN" smtClean="0"/>
              <a:pPr>
                <a:defRPr/>
              </a:pPr>
              <a:t>5/25/2021</a:t>
            </a:fld>
            <a:endParaRPr lang="en-US" altLang="zh-CN"/>
          </a:p>
        </p:txBody>
      </p:sp>
      <p:sp>
        <p:nvSpPr>
          <p:cNvPr id="50" name="Footer Placeholder 4"/>
          <p:cNvSpPr>
            <a:spLocks noGrp="1"/>
          </p:cNvSpPr>
          <p:nvPr>
            <p:ph type="ftr" sz="quarter" idx="11"/>
          </p:nvPr>
        </p:nvSpPr>
        <p:spPr>
          <a:xfrm>
            <a:off x="2124075" y="6602413"/>
            <a:ext cx="5472113" cy="249237"/>
          </a:xfrm>
        </p:spPr>
        <p:txBody>
          <a:bodyPr/>
          <a:lstStyle/>
          <a:p>
            <a:pPr>
              <a:defRPr/>
            </a:pPr>
            <a:endParaRPr lang="en-US" altLang="zh-CN" dirty="0"/>
          </a:p>
        </p:txBody>
      </p:sp>
      <p:sp>
        <p:nvSpPr>
          <p:cNvPr id="51" name="Slide Number Placeholder 5"/>
          <p:cNvSpPr>
            <a:spLocks noGrp="1"/>
          </p:cNvSpPr>
          <p:nvPr>
            <p:ph type="sldNum" sz="quarter" idx="12"/>
          </p:nvPr>
        </p:nvSpPr>
        <p:spPr>
          <a:xfrm>
            <a:off x="7669213" y="6608763"/>
            <a:ext cx="1366837" cy="249237"/>
          </a:xfrm>
        </p:spPr>
        <p:txBody>
          <a:bodyPr/>
          <a:lstStyle/>
          <a:p>
            <a:pPr>
              <a:defRPr/>
            </a:pPr>
            <a:fld id="{2BAAB2DD-6E80-468E-8D8E-7F533F9D2062}" type="slidenum">
              <a:rPr lang="zh-CN" altLang="en-US" smtClean="0"/>
              <a:pPr>
                <a:defRPr/>
              </a:pPr>
              <a:t>65</a:t>
            </a:fld>
            <a:endParaRPr lang="en-US" altLang="zh-CN"/>
          </a:p>
        </p:txBody>
      </p:sp>
      <p:pic>
        <p:nvPicPr>
          <p:cNvPr id="3" name="Picture 2"/>
          <p:cNvPicPr>
            <a:picLocks noChangeAspect="1"/>
          </p:cNvPicPr>
          <p:nvPr/>
        </p:nvPicPr>
        <p:blipFill>
          <a:blip r:embed="rId2" cstate="print"/>
          <a:stretch>
            <a:fillRect/>
          </a:stretch>
        </p:blipFill>
        <p:spPr>
          <a:xfrm>
            <a:off x="4277468" y="1085394"/>
            <a:ext cx="4750198" cy="2442266"/>
          </a:xfrm>
          <a:prstGeom prst="rect">
            <a:avLst/>
          </a:prstGeom>
        </p:spPr>
      </p:pic>
    </p:spTree>
    <p:extLst>
      <p:ext uri="{BB962C8B-B14F-4D97-AF65-F5344CB8AC3E}">
        <p14:creationId xmlns:p14="http://schemas.microsoft.com/office/powerpoint/2010/main" val="280063097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600" b="0" dirty="0">
                <a:latin typeface="宋体" pitchFamily="2" charset="-122"/>
                <a:ea typeface="宋体" pitchFamily="2" charset="-122"/>
                <a:sym typeface="CMU Serif" charset="0"/>
              </a:rPr>
              <a:t>4 </a:t>
            </a:r>
            <a:r>
              <a:rPr lang="zh-CN" altLang="en-US" sz="3600" b="0" dirty="0">
                <a:latin typeface="宋体" pitchFamily="2" charset="-122"/>
                <a:ea typeface="宋体" pitchFamily="2" charset="-122"/>
                <a:sym typeface="CMU Serif" charset="0"/>
              </a:rPr>
              <a:t>嵌入式系统安全简介 </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50" name="矩形 49"/>
          <p:cNvSpPr/>
          <p:nvPr/>
        </p:nvSpPr>
        <p:spPr>
          <a:xfrm>
            <a:off x="2399752" y="3430658"/>
            <a:ext cx="3609300" cy="2252924"/>
          </a:xfrm>
          <a:prstGeom prst="rect">
            <a:avLst/>
          </a:prstGeom>
        </p:spPr>
        <p:txBody>
          <a:bodyPr wrap="square">
            <a:spAutoFit/>
          </a:bodyPr>
          <a:lstStyle/>
          <a:p>
            <a:pPr marL="285750" indent="-285750" algn="just" eaLnBrk="1" hangingPunct="1">
              <a:lnSpc>
                <a:spcPct val="130000"/>
              </a:lnSpc>
              <a:spcBef>
                <a:spcPts val="450"/>
              </a:spcBef>
              <a:spcAft>
                <a:spcPts val="450"/>
              </a:spcAft>
              <a:buFont typeface="Wingdings" panose="05000000000000000000" pitchFamily="2" charset="2"/>
              <a:buChar char="ü"/>
            </a:pPr>
            <a:r>
              <a:rPr lang="zh-CN" altLang="en-US" sz="1800" b="0" dirty="0">
                <a:solidFill>
                  <a:srgbClr val="DAEDEF">
                    <a:lumMod val="50000"/>
                  </a:srgbClr>
                </a:solidFill>
                <a:latin typeface="宋体" pitchFamily="2" charset="-122"/>
                <a:ea typeface="宋体" pitchFamily="2" charset="-122"/>
              </a:rPr>
              <a:t>从体系架构角度出发，引入</a:t>
            </a:r>
            <a:r>
              <a:rPr lang="en-US" altLang="zh-CN" sz="1800" b="0" dirty="0">
                <a:solidFill>
                  <a:srgbClr val="FF0000"/>
                </a:solidFill>
                <a:latin typeface="宋体" pitchFamily="2" charset="-122"/>
                <a:ea typeface="宋体" pitchFamily="2" charset="-122"/>
              </a:rPr>
              <a:t>TrustZone</a:t>
            </a:r>
            <a:r>
              <a:rPr lang="zh-CN" altLang="en-US" sz="1800" b="0" dirty="0">
                <a:solidFill>
                  <a:srgbClr val="FF0000"/>
                </a:solidFill>
                <a:latin typeface="宋体" pitchFamily="2" charset="-122"/>
                <a:ea typeface="宋体" pitchFamily="2" charset="-122"/>
              </a:rPr>
              <a:t>架构</a:t>
            </a:r>
            <a:r>
              <a:rPr lang="zh-CN" altLang="en-US" sz="1800" b="0" dirty="0">
                <a:solidFill>
                  <a:srgbClr val="DAEDEF">
                    <a:lumMod val="50000"/>
                  </a:srgbClr>
                </a:solidFill>
                <a:latin typeface="宋体" pitchFamily="2" charset="-122"/>
                <a:ea typeface="宋体" pitchFamily="2" charset="-122"/>
              </a:rPr>
              <a:t>增强嵌入式系统安全。</a:t>
            </a:r>
            <a:r>
              <a:rPr lang="en-US" altLang="zh-CN" sz="1800" b="0" dirty="0">
                <a:solidFill>
                  <a:srgbClr val="DAEDEF">
                    <a:lumMod val="50000"/>
                  </a:srgbClr>
                </a:solidFill>
                <a:latin typeface="宋体" pitchFamily="2" charset="-122"/>
                <a:ea typeface="宋体" pitchFamily="2" charset="-122"/>
              </a:rPr>
              <a:t>TrustZone</a:t>
            </a:r>
            <a:r>
              <a:rPr lang="zh-CN" altLang="en-US" sz="1800" b="0" dirty="0">
                <a:solidFill>
                  <a:srgbClr val="DAEDEF">
                    <a:lumMod val="50000"/>
                  </a:srgbClr>
                </a:solidFill>
                <a:latin typeface="宋体" pitchFamily="2" charset="-122"/>
                <a:ea typeface="宋体" pitchFamily="2" charset="-122"/>
              </a:rPr>
              <a:t>提供硬件隔离，</a:t>
            </a:r>
            <a:r>
              <a:rPr lang="zh-CN" altLang="zh-CN" sz="1800" b="0" dirty="0">
                <a:solidFill>
                  <a:srgbClr val="DAEDEF">
                    <a:lumMod val="50000"/>
                  </a:srgbClr>
                </a:solidFill>
                <a:latin typeface="宋体" pitchFamily="2" charset="-122"/>
                <a:ea typeface="宋体" pitchFamily="2" charset="-122"/>
              </a:rPr>
              <a:t>在尽量不影响原有处理器设计的情况下保护安全内存、加密块、键盘和显示器等外设</a:t>
            </a:r>
            <a:r>
              <a:rPr lang="zh-CN" altLang="en-US" sz="1800" b="0" dirty="0">
                <a:solidFill>
                  <a:srgbClr val="DAEDEF">
                    <a:lumMod val="50000"/>
                  </a:srgbClr>
                </a:solidFill>
                <a:latin typeface="宋体" pitchFamily="2" charset="-122"/>
                <a:ea typeface="宋体" pitchFamily="2" charset="-122"/>
              </a:rPr>
              <a:t>。</a:t>
            </a:r>
            <a:endParaRPr lang="en-US" sz="1800" b="0" dirty="0">
              <a:solidFill>
                <a:srgbClr val="DAEDEF">
                  <a:lumMod val="50000"/>
                </a:srgbClr>
              </a:solidFill>
              <a:latin typeface="宋体" pitchFamily="2" charset="-122"/>
              <a:ea typeface="宋体" pitchFamily="2" charset="-122"/>
            </a:endParaRPr>
          </a:p>
        </p:txBody>
      </p:sp>
      <p:sp>
        <p:nvSpPr>
          <p:cNvPr id="52" name="标题 1"/>
          <p:cNvSpPr txBox="1">
            <a:spLocks/>
          </p:cNvSpPr>
          <p:nvPr/>
        </p:nvSpPr>
        <p:spPr>
          <a:xfrm>
            <a:off x="539552" y="1556792"/>
            <a:ext cx="8300200" cy="787680"/>
          </a:xfrm>
          <a:prstGeom prst="rect">
            <a:avLst/>
          </a:prstGeom>
          <a:noFill/>
          <a:ln w="9525">
            <a:noFill/>
            <a:miter lim="800000"/>
            <a:headEnd/>
            <a:tailEnd/>
          </a:ln>
        </p:spPr>
        <p:txBody>
          <a:bodyPr vert="horz" wrap="square" lIns="82944" tIns="41472" rIns="82944" bIns="41472" numCol="1" anchor="ctr" anchorCtr="0" compatLnSpc="1">
            <a:prstTxWarp prst="textNoShape">
              <a:avLst/>
            </a:prstTxWarp>
          </a:bodyPr>
          <a:lstStyle>
            <a:defPPr>
              <a:defRPr lang="ko-KR"/>
            </a:defPPr>
            <a:lvl1pPr eaLnBrk="0" latinLnBrk="1" hangingPunct="0">
              <a:defRPr sz="3000">
                <a:solidFill>
                  <a:schemeClr val="bg1"/>
                </a:solidFill>
                <a:latin typeface="黑体" pitchFamily="2" charset="-122"/>
                <a:ea typeface="黑体" pitchFamily="2" charset="-122"/>
                <a:cs typeface="+mj-cs"/>
              </a:defRPr>
            </a:lvl1pPr>
            <a:lvl2pPr algn="ctr" eaLnBrk="0" latinLnBrk="1" hangingPunct="0">
              <a:defRPr sz="4400">
                <a:solidFill>
                  <a:schemeClr val="bg1"/>
                </a:solidFill>
                <a:latin typeface="黑体" pitchFamily="2" charset="-122"/>
                <a:ea typeface="黑体" pitchFamily="2" charset="-122"/>
                <a:cs typeface="Tahoma" pitchFamily="34" charset="0"/>
              </a:defRPr>
            </a:lvl2pPr>
            <a:lvl3pPr algn="ctr" eaLnBrk="0" latinLnBrk="1" hangingPunct="0">
              <a:defRPr sz="4400">
                <a:solidFill>
                  <a:schemeClr val="bg1"/>
                </a:solidFill>
                <a:latin typeface="黑体" pitchFamily="2" charset="-122"/>
                <a:ea typeface="黑体" pitchFamily="2" charset="-122"/>
                <a:cs typeface="Tahoma" pitchFamily="34" charset="0"/>
              </a:defRPr>
            </a:lvl3pPr>
            <a:lvl4pPr algn="ctr" eaLnBrk="0" latinLnBrk="1" hangingPunct="0">
              <a:defRPr sz="4400">
                <a:solidFill>
                  <a:schemeClr val="bg1"/>
                </a:solidFill>
                <a:latin typeface="黑体" pitchFamily="2" charset="-122"/>
                <a:ea typeface="黑体" pitchFamily="2" charset="-122"/>
                <a:cs typeface="Tahoma" pitchFamily="34" charset="0"/>
              </a:defRPr>
            </a:lvl4pPr>
            <a:lvl5pPr algn="ctr" eaLnBrk="0" latinLnBrk="1" hangingPunct="0">
              <a:defRPr sz="4400">
                <a:solidFill>
                  <a:schemeClr val="bg1"/>
                </a:solidFill>
                <a:latin typeface="黑体" pitchFamily="2" charset="-122"/>
                <a:ea typeface="黑体" pitchFamily="2" charset="-122"/>
                <a:cs typeface="Tahoma" pitchFamily="34" charset="0"/>
              </a:defRPr>
            </a:lvl5pPr>
            <a:lvl6pPr marL="4572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6pPr>
            <a:lvl7pPr marL="9144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7pPr>
            <a:lvl8pPr marL="13716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8pPr>
            <a:lvl9pPr marL="1828800" algn="ctr" fontAlgn="base" latinLnBrk="1">
              <a:spcBef>
                <a:spcPct val="0"/>
              </a:spcBef>
              <a:spcAft>
                <a:spcPct val="0"/>
              </a:spcAft>
              <a:defRPr sz="3600">
                <a:solidFill>
                  <a:schemeClr val="tx2"/>
                </a:solidFill>
                <a:latin typeface="굴림" pitchFamily="50" charset="-127"/>
                <a:ea typeface="굴림" pitchFamily="50" charset="-127"/>
                <a:cs typeface="Tahoma" pitchFamily="34" charset="0"/>
              </a:defRPr>
            </a:lvl9pPr>
          </a:lstStyle>
          <a:p>
            <a:pPr marL="0" marR="0" lvl="0" indent="0" defTabSz="914400" eaLnBrk="0" fontAlgn="auto" latinLnBrk="1" hangingPunct="0">
              <a:lnSpc>
                <a:spcPct val="100000"/>
              </a:lnSpc>
              <a:spcBef>
                <a:spcPts val="0"/>
              </a:spcBef>
              <a:spcAft>
                <a:spcPts val="0"/>
              </a:spcAft>
              <a:buClrTx/>
              <a:buSzTx/>
              <a:buFontTx/>
              <a:buNone/>
              <a:tabLst/>
              <a:defRPr/>
            </a:pPr>
            <a:r>
              <a:rPr kumimoji="0" lang="zh-CN" altLang="en-US" sz="3200" b="0" i="0" u="none" strike="noStrike" kern="0" cap="none" spc="0" normalizeH="0" baseline="0" noProof="0" dirty="0">
                <a:ln>
                  <a:noFill/>
                </a:ln>
                <a:solidFill>
                  <a:srgbClr val="000000"/>
                </a:solidFill>
                <a:effectLst/>
                <a:uLnTx/>
                <a:uFillTx/>
                <a:latin typeface="宋体" pitchFamily="2" charset="-122"/>
                <a:ea typeface="宋体" pitchFamily="2" charset="-122"/>
              </a:rPr>
              <a:t>架构设计增强</a:t>
            </a:r>
          </a:p>
        </p:txBody>
      </p:sp>
      <p:grpSp>
        <p:nvGrpSpPr>
          <p:cNvPr id="53" name="组合 15"/>
          <p:cNvGrpSpPr/>
          <p:nvPr/>
        </p:nvGrpSpPr>
        <p:grpSpPr>
          <a:xfrm>
            <a:off x="676523" y="2461317"/>
            <a:ext cx="7483869" cy="424732"/>
            <a:chOff x="785102" y="4346522"/>
            <a:chExt cx="11179371" cy="566605"/>
          </a:xfrm>
        </p:grpSpPr>
        <p:sp>
          <p:nvSpPr>
            <p:cNvPr id="54" name="矩形 16"/>
            <p:cNvSpPr/>
            <p:nvPr/>
          </p:nvSpPr>
          <p:spPr>
            <a:xfrm>
              <a:off x="1595322" y="4392231"/>
              <a:ext cx="10369151" cy="493154"/>
            </a:xfrm>
            <a:prstGeom prst="rect">
              <a:avLst/>
            </a:prstGeom>
            <a:solidFill>
              <a:srgbClr val="BBE0E3">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55" name="矩形 17"/>
            <p:cNvSpPr>
              <a:spLocks noChangeArrowheads="1"/>
            </p:cNvSpPr>
            <p:nvPr/>
          </p:nvSpPr>
          <p:spPr bwMode="auto">
            <a:xfrm>
              <a:off x="1490664" y="4346522"/>
              <a:ext cx="7416824" cy="56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20000"/>
                </a:lnSpc>
                <a:spcBef>
                  <a:spcPts val="0"/>
                </a:spcBef>
                <a:spcAft>
                  <a:spcPts val="375"/>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  </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引入</a:t>
              </a:r>
              <a:r>
                <a:rPr kumimoji="0" lang="en-US" altLang="zh-CN"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TrustZone</a:t>
              </a:r>
              <a:r>
                <a:rPr kumimoji="0" lang="zh-CN" altLang="en-US" sz="1800" b="0" i="0" u="none" strike="noStrike" kern="0" cap="none" spc="0" normalizeH="0" baseline="0" noProof="0" dirty="0">
                  <a:ln>
                    <a:noFill/>
                  </a:ln>
                  <a:solidFill>
                    <a:srgbClr val="FFFFFF"/>
                  </a:solidFill>
                  <a:effectLst/>
                  <a:uLnTx/>
                  <a:uFillTx/>
                  <a:latin typeface="华康俪金黑W8(P)" pitchFamily="34" charset="-122"/>
                  <a:ea typeface="华康俪金黑W8(P)" pitchFamily="34" charset="-122"/>
                </a:rPr>
                <a:t>架构</a:t>
              </a:r>
            </a:p>
          </p:txBody>
        </p:sp>
        <p:sp>
          <p:nvSpPr>
            <p:cNvPr id="56" name="TextBox 47"/>
            <p:cNvSpPr txBox="1"/>
            <p:nvPr/>
          </p:nvSpPr>
          <p:spPr>
            <a:xfrm>
              <a:off x="785102" y="4392687"/>
              <a:ext cx="810221" cy="492700"/>
            </a:xfrm>
            <a:prstGeom prst="rect">
              <a:avLst/>
            </a:prstGeom>
            <a:solidFill>
              <a:srgbClr val="000000">
                <a:lumMod val="50000"/>
                <a:lumOff val="5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rPr>
                <a:t>01</a:t>
              </a:r>
              <a:endParaRPr kumimoji="0" lang="zh-CN" altLang="en-US" sz="1800" b="0" i="0" u="none" strike="noStrike" kern="0" cap="none" spc="0" normalizeH="0" baseline="0" noProof="0" dirty="0">
                <a:ln>
                  <a:noFill/>
                </a:ln>
                <a:solidFill>
                  <a:srgbClr val="FFFFFF"/>
                </a:solidFill>
                <a:effectLst/>
                <a:uLnTx/>
                <a:uFillTx/>
                <a:latin typeface="Impact" pitchFamily="34" charset="0"/>
                <a:ea typeface="Arial Unicode MS" pitchFamily="34" charset="-122"/>
                <a:cs typeface="Arial Unicode MS" pitchFamily="34" charset="-122"/>
              </a:endParaRPr>
            </a:p>
          </p:txBody>
        </p:sp>
      </p:grpSp>
      <p:sp>
        <p:nvSpPr>
          <p:cNvPr id="57" name="Date Placeholder 3"/>
          <p:cNvSpPr>
            <a:spLocks noGrp="1"/>
          </p:cNvSpPr>
          <p:nvPr>
            <p:ph type="dt" sz="half" idx="10"/>
          </p:nvPr>
        </p:nvSpPr>
        <p:spPr>
          <a:xfrm>
            <a:off x="179388" y="6597650"/>
            <a:ext cx="1871662" cy="260350"/>
          </a:xfrm>
        </p:spPr>
        <p:txBody>
          <a:bodyPr/>
          <a:lstStyle/>
          <a:p>
            <a:pPr>
              <a:defRPr/>
            </a:pPr>
            <a:fld id="{007D7696-4044-4D78-8E71-21FD74788D69}" type="datetime1">
              <a:rPr lang="en-US" altLang="zh-CN" smtClean="0"/>
              <a:pPr>
                <a:defRPr/>
              </a:pPr>
              <a:t>5/25/2021</a:t>
            </a:fld>
            <a:endParaRPr lang="en-US" altLang="zh-CN"/>
          </a:p>
        </p:txBody>
      </p:sp>
      <p:sp>
        <p:nvSpPr>
          <p:cNvPr id="58" name="Footer Placeholder 4"/>
          <p:cNvSpPr>
            <a:spLocks noGrp="1"/>
          </p:cNvSpPr>
          <p:nvPr>
            <p:ph type="ftr" sz="quarter" idx="11"/>
          </p:nvPr>
        </p:nvSpPr>
        <p:spPr>
          <a:xfrm>
            <a:off x="2124075" y="6602413"/>
            <a:ext cx="5472113" cy="249237"/>
          </a:xfrm>
        </p:spPr>
        <p:txBody>
          <a:bodyPr/>
          <a:lstStyle/>
          <a:p>
            <a:pPr>
              <a:defRPr/>
            </a:pPr>
            <a:endParaRPr lang="en-US" altLang="zh-CN" dirty="0"/>
          </a:p>
        </p:txBody>
      </p:sp>
      <p:sp>
        <p:nvSpPr>
          <p:cNvPr id="59" name="Slide Number Placeholder 5"/>
          <p:cNvSpPr>
            <a:spLocks noGrp="1"/>
          </p:cNvSpPr>
          <p:nvPr>
            <p:ph type="sldNum" sz="quarter" idx="12"/>
          </p:nvPr>
        </p:nvSpPr>
        <p:spPr>
          <a:xfrm>
            <a:off x="7669213" y="6608763"/>
            <a:ext cx="1366837" cy="249237"/>
          </a:xfrm>
        </p:spPr>
        <p:txBody>
          <a:bodyPr/>
          <a:lstStyle/>
          <a:p>
            <a:pPr>
              <a:defRPr/>
            </a:pPr>
            <a:fld id="{2BAAB2DD-6E80-468E-8D8E-7F533F9D2062}" type="slidenum">
              <a:rPr lang="zh-CN" altLang="en-US" smtClean="0"/>
              <a:pPr>
                <a:defRPr/>
              </a:pPr>
              <a:t>66</a:t>
            </a:fld>
            <a:endParaRPr lang="en-US" altLang="zh-CN"/>
          </a:p>
        </p:txBody>
      </p:sp>
    </p:spTree>
    <p:extLst>
      <p:ext uri="{BB962C8B-B14F-4D97-AF65-F5344CB8AC3E}">
        <p14:creationId xmlns:p14="http://schemas.microsoft.com/office/powerpoint/2010/main" val="6762794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a:t>
            </a:r>
            <a:endParaRPr lang="zh-CN" altLang="en-US" sz="3600" b="0" dirty="0">
              <a:latin typeface="宋体" pitchFamily="2" charset="-122"/>
              <a:ea typeface="宋体" pitchFamily="2" charset="-122"/>
            </a:endParaRPr>
          </a:p>
        </p:txBody>
      </p:sp>
      <p:sp>
        <p:nvSpPr>
          <p:cNvPr id="4" name="Date Placeholder 3"/>
          <p:cNvSpPr>
            <a:spLocks noGrp="1"/>
          </p:cNvSpPr>
          <p:nvPr>
            <p:ph type="dt" sz="half" idx="10"/>
          </p:nvPr>
        </p:nvSpPr>
        <p:spPr/>
        <p:txBody>
          <a:bodyPr/>
          <a:lstStyle/>
          <a:p>
            <a:pPr>
              <a:defRPr/>
            </a:pPr>
            <a:fld id="{DC80A081-523C-4B50-B69A-7BCCE0B28854}"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7</a:t>
            </a:fld>
            <a:endParaRPr lang="en-US" altLang="zh-CN"/>
          </a:p>
        </p:txBody>
      </p:sp>
      <p:sp>
        <p:nvSpPr>
          <p:cNvPr id="20" name="椭圆 7"/>
          <p:cNvSpPr/>
          <p:nvPr/>
        </p:nvSpPr>
        <p:spPr>
          <a:xfrm>
            <a:off x="3430589" y="2874971"/>
            <a:ext cx="1317625" cy="1317625"/>
          </a:xfrm>
          <a:prstGeom prst="ellipse">
            <a:avLst/>
          </a:prstGeom>
          <a:solidFill>
            <a:srgbClr val="0099FF">
              <a:alpha val="70000"/>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1" name="TextBox 17"/>
          <p:cNvSpPr txBox="1">
            <a:spLocks noChangeArrowheads="1"/>
          </p:cNvSpPr>
          <p:nvPr/>
        </p:nvSpPr>
        <p:spPr bwMode="auto">
          <a:xfrm>
            <a:off x="3440114" y="3251208"/>
            <a:ext cx="117792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2400" dirty="0">
                <a:solidFill>
                  <a:srgbClr val="FFFFFF"/>
                </a:solidFill>
                <a:latin typeface="宋体" pitchFamily="2" charset="-122"/>
              </a:rPr>
              <a:t>硬件</a:t>
            </a:r>
          </a:p>
        </p:txBody>
      </p:sp>
      <p:sp>
        <p:nvSpPr>
          <p:cNvPr id="22" name="椭圆 10"/>
          <p:cNvSpPr>
            <a:spLocks noChangeAspect="1"/>
          </p:cNvSpPr>
          <p:nvPr/>
        </p:nvSpPr>
        <p:spPr>
          <a:xfrm>
            <a:off x="4581525" y="2767021"/>
            <a:ext cx="1468438" cy="1470025"/>
          </a:xfrm>
          <a:prstGeom prst="ellipse">
            <a:avLst/>
          </a:prstGeom>
          <a:solidFill>
            <a:srgbClr val="FF0000">
              <a:alpha val="70000"/>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23" name="TextBox 17"/>
          <p:cNvSpPr txBox="1">
            <a:spLocks noChangeArrowheads="1"/>
          </p:cNvSpPr>
          <p:nvPr/>
        </p:nvSpPr>
        <p:spPr bwMode="auto">
          <a:xfrm>
            <a:off x="4711701" y="3209933"/>
            <a:ext cx="122872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30000"/>
              </a:lnSpc>
              <a:spcBef>
                <a:spcPct val="0"/>
              </a:spcBef>
              <a:buFont typeface="Arial" panose="020B0604020202020204" pitchFamily="34" charset="0"/>
              <a:buNone/>
            </a:pPr>
            <a:r>
              <a:rPr lang="zh-CN" altLang="en-US" sz="2400" dirty="0">
                <a:solidFill>
                  <a:srgbClr val="FFFFFF"/>
                </a:solidFill>
                <a:latin typeface="宋体" pitchFamily="2" charset="-122"/>
              </a:rPr>
              <a:t>软件</a:t>
            </a:r>
          </a:p>
        </p:txBody>
      </p:sp>
      <p:sp>
        <p:nvSpPr>
          <p:cNvPr id="24" name="TextBox 15"/>
          <p:cNvSpPr txBox="1"/>
          <p:nvPr/>
        </p:nvSpPr>
        <p:spPr>
          <a:xfrm>
            <a:off x="771104" y="4520616"/>
            <a:ext cx="3368847" cy="1212640"/>
          </a:xfrm>
          <a:prstGeom prst="rect">
            <a:avLst/>
          </a:prstGeom>
          <a:noFill/>
        </p:spPr>
        <p:txBody>
          <a:bodyPr wrap="square">
            <a:spAutoFit/>
          </a:bodyPr>
          <a:lstStyle/>
          <a:p>
            <a:pPr algn="just" eaLnBrk="1" hangingPunct="1">
              <a:lnSpc>
                <a:spcPct val="130000"/>
              </a:lnSpc>
              <a:buFont typeface="Arial" panose="020B0604020202020204" pitchFamily="34" charset="0"/>
              <a:buNone/>
              <a:defRPr/>
            </a:pPr>
            <a:r>
              <a:rPr lang="zh-CN" altLang="en-US" sz="1400" b="0" dirty="0">
                <a:solidFill>
                  <a:srgbClr val="000000">
                    <a:lumMod val="65000"/>
                    <a:lumOff val="35000"/>
                  </a:srgbClr>
                </a:solidFill>
                <a:latin typeface="宋体" pitchFamily="2" charset="-122"/>
                <a:ea typeface="宋体" pitchFamily="2" charset="-122"/>
              </a:rPr>
              <a:t>常见组成部件有：微处理器、定时器、中断控制器、</a:t>
            </a:r>
            <a:r>
              <a:rPr lang="en-US" altLang="zh-CN" sz="1400" b="0" dirty="0">
                <a:solidFill>
                  <a:srgbClr val="000000">
                    <a:lumMod val="65000"/>
                    <a:lumOff val="35000"/>
                  </a:srgbClr>
                </a:solidFill>
                <a:latin typeface="宋体" pitchFamily="2" charset="-122"/>
                <a:ea typeface="宋体" pitchFamily="2" charset="-122"/>
              </a:rPr>
              <a:t>I/O</a:t>
            </a:r>
            <a:r>
              <a:rPr lang="zh-CN" altLang="en-US" sz="1400" b="0" dirty="0">
                <a:solidFill>
                  <a:srgbClr val="000000">
                    <a:lumMod val="65000"/>
                    <a:lumOff val="35000"/>
                  </a:srgbClr>
                </a:solidFill>
                <a:latin typeface="宋体" pitchFamily="2" charset="-122"/>
                <a:ea typeface="宋体" pitchFamily="2" charset="-122"/>
              </a:rPr>
              <a:t>设备、存储器、传感器、接口等。嵌入式硬件结构</a:t>
            </a:r>
            <a:r>
              <a:rPr lang="zh-CN" altLang="en-US" sz="1400" b="0" u="sng" dirty="0">
                <a:solidFill>
                  <a:srgbClr val="000000">
                    <a:lumMod val="65000"/>
                    <a:lumOff val="35000"/>
                  </a:srgbClr>
                </a:solidFill>
                <a:latin typeface="宋体" pitchFamily="2" charset="-122"/>
                <a:ea typeface="宋体" pitchFamily="2" charset="-122"/>
              </a:rPr>
              <a:t>以嵌入式处理器为核心</a:t>
            </a:r>
            <a:r>
              <a:rPr lang="zh-CN" altLang="en-US" sz="1400" b="0" dirty="0">
                <a:solidFill>
                  <a:srgbClr val="000000">
                    <a:lumMod val="65000"/>
                    <a:lumOff val="35000"/>
                  </a:srgbClr>
                </a:solidFill>
                <a:latin typeface="宋体" pitchFamily="2" charset="-122"/>
                <a:ea typeface="宋体" pitchFamily="2" charset="-122"/>
              </a:rPr>
              <a:t>，集成度高。</a:t>
            </a:r>
            <a:endParaRPr lang="zh-CN" altLang="zh-CN" sz="1400" dirty="0">
              <a:solidFill>
                <a:srgbClr val="000000">
                  <a:lumMod val="65000"/>
                  <a:lumOff val="35000"/>
                </a:srgbClr>
              </a:solidFill>
              <a:latin typeface="宋体" pitchFamily="2" charset="-122"/>
              <a:ea typeface="宋体" pitchFamily="2" charset="-122"/>
            </a:endParaRPr>
          </a:p>
        </p:txBody>
      </p:sp>
      <p:cxnSp>
        <p:nvCxnSpPr>
          <p:cNvPr id="25" name="直接连接符 4"/>
          <p:cNvCxnSpPr/>
          <p:nvPr/>
        </p:nvCxnSpPr>
        <p:spPr>
          <a:xfrm>
            <a:off x="788989" y="4002095"/>
            <a:ext cx="2822575" cy="0"/>
          </a:xfrm>
          <a:prstGeom prst="line">
            <a:avLst/>
          </a:prstGeom>
          <a:noFill/>
          <a:ln w="19050" cap="flat" cmpd="sng" algn="ctr">
            <a:solidFill>
              <a:srgbClr val="0099FF"/>
            </a:solidFill>
            <a:prstDash val="solid"/>
            <a:headEnd type="diamond" w="lg" len="lg"/>
            <a:tailEnd w="lg" len="med"/>
          </a:ln>
          <a:effectLst/>
        </p:spPr>
      </p:cxnSp>
      <p:cxnSp>
        <p:nvCxnSpPr>
          <p:cNvPr id="26" name="直接连接符 19"/>
          <p:cNvCxnSpPr/>
          <p:nvPr/>
        </p:nvCxnSpPr>
        <p:spPr>
          <a:xfrm>
            <a:off x="5854700" y="4002095"/>
            <a:ext cx="2820988" cy="0"/>
          </a:xfrm>
          <a:prstGeom prst="line">
            <a:avLst/>
          </a:prstGeom>
          <a:noFill/>
          <a:ln w="19050" cap="flat" cmpd="sng" algn="ctr">
            <a:solidFill>
              <a:srgbClr val="C00000">
                <a:alpha val="70000"/>
              </a:srgbClr>
            </a:solidFill>
            <a:prstDash val="solid"/>
            <a:tailEnd type="diamond" w="lg" len="lg"/>
          </a:ln>
          <a:effectLst/>
        </p:spPr>
      </p:cxnSp>
      <p:sp>
        <p:nvSpPr>
          <p:cNvPr id="27" name="TextBox 15"/>
          <p:cNvSpPr txBox="1">
            <a:spLocks noChangeArrowheads="1"/>
          </p:cNvSpPr>
          <p:nvPr/>
        </p:nvSpPr>
        <p:spPr bwMode="auto">
          <a:xfrm>
            <a:off x="917575" y="2868620"/>
            <a:ext cx="2286273" cy="892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just" eaLnBrk="1" hangingPunct="1">
              <a:lnSpc>
                <a:spcPct val="130000"/>
              </a:lnSpc>
              <a:spcBef>
                <a:spcPct val="0"/>
              </a:spcBef>
              <a:buFont typeface="Arial" panose="020B0604020202020204" pitchFamily="34" charset="0"/>
              <a:buNone/>
            </a:pPr>
            <a:r>
              <a:rPr lang="zh-CN" altLang="en-US" sz="1400" b="0" dirty="0">
                <a:solidFill>
                  <a:srgbClr val="04AEDA"/>
                </a:solidFill>
                <a:latin typeface="宋体" pitchFamily="2" charset="-122"/>
              </a:rPr>
              <a:t>嵌入式硬件以芯片、模板、组件、控制器形式嵌于设备内部。</a:t>
            </a:r>
            <a:endParaRPr lang="zh-CN" altLang="zh-CN" sz="1400" b="0" dirty="0">
              <a:solidFill>
                <a:srgbClr val="04AEDA"/>
              </a:solidFill>
              <a:latin typeface="宋体" pitchFamily="2" charset="-122"/>
            </a:endParaRPr>
          </a:p>
        </p:txBody>
      </p:sp>
      <p:sp>
        <p:nvSpPr>
          <p:cNvPr id="28" name="TextBox 15"/>
          <p:cNvSpPr txBox="1">
            <a:spLocks noChangeArrowheads="1"/>
          </p:cNvSpPr>
          <p:nvPr/>
        </p:nvSpPr>
        <p:spPr bwMode="auto">
          <a:xfrm>
            <a:off x="6130132" y="2823030"/>
            <a:ext cx="2376488"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20000"/>
              </a:spcBef>
              <a:buFont typeface="Arial" panose="020B0604020202020204" pitchFamily="34" charset="0"/>
              <a:buNone/>
              <a:defRPr sz="1400">
                <a:solidFill>
                  <a:srgbClr val="FF0000"/>
                </a:solidFill>
              </a:defRPr>
            </a:lvl1pPr>
            <a:lvl2pPr marL="742950" indent="-285750">
              <a:spcBef>
                <a:spcPct val="20000"/>
              </a:spcBef>
              <a:buFont typeface="Arial" panose="020B0604020202020204" pitchFamily="34" charset="0"/>
              <a:buChar char="–"/>
              <a:defRPr sz="2800">
                <a:latin typeface="Calibri" panose="020F0502020204030204" pitchFamily="34" charset="0"/>
              </a:defRPr>
            </a:lvl2pPr>
            <a:lvl3pPr marL="1143000" indent="-228600">
              <a:spcBef>
                <a:spcPct val="20000"/>
              </a:spcBef>
              <a:buFont typeface="Arial" panose="020B0604020202020204" pitchFamily="34" charset="0"/>
              <a:buChar char="•"/>
              <a:defRPr sz="2400">
                <a:latin typeface="Calibri" panose="020F0502020204030204" pitchFamily="34" charset="0"/>
              </a:defRPr>
            </a:lvl3pPr>
            <a:lvl4pPr marL="1600200" indent="-228600">
              <a:spcBef>
                <a:spcPct val="20000"/>
              </a:spcBef>
              <a:buFont typeface="Arial" panose="020B0604020202020204" pitchFamily="34" charset="0"/>
              <a:buChar char="–"/>
              <a:defRPr sz="2000">
                <a:latin typeface="Calibri" panose="020F0502020204030204" pitchFamily="34" charset="0"/>
              </a:defRPr>
            </a:lvl4pPr>
            <a:lvl5pPr marL="2057400" indent="-22860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a:lnSpc>
                <a:spcPct val="150000"/>
              </a:lnSpc>
            </a:pPr>
            <a:r>
              <a:rPr lang="zh-CN" altLang="en-US" b="0" dirty="0">
                <a:solidFill>
                  <a:srgbClr val="04AEDA"/>
                </a:solidFill>
                <a:latin typeface="宋体" pitchFamily="2" charset="-122"/>
                <a:ea typeface="宋体" panose="02010600030101010101" pitchFamily="2" charset="-122"/>
                <a:sym typeface="Calibri" panose="020F0502020204030204" pitchFamily="34" charset="0"/>
              </a:rPr>
              <a:t>嵌入式软件包括（嵌入式操作系统）和各种应用软件，一般</a:t>
            </a:r>
            <a:r>
              <a:rPr lang="zh-CN" altLang="en-US" b="0" dirty="0">
                <a:latin typeface="宋体" pitchFamily="2" charset="-122"/>
                <a:ea typeface="宋体" panose="02010600030101010101" pitchFamily="2" charset="-122"/>
                <a:sym typeface="Calibri" panose="020F0502020204030204" pitchFamily="34" charset="0"/>
              </a:rPr>
              <a:t>固化</a:t>
            </a:r>
            <a:r>
              <a:rPr lang="zh-CN" altLang="en-US" b="0" dirty="0">
                <a:solidFill>
                  <a:srgbClr val="04AEDA"/>
                </a:solidFill>
                <a:latin typeface="宋体" pitchFamily="2" charset="-122"/>
                <a:ea typeface="宋体" panose="02010600030101010101" pitchFamily="2" charset="-122"/>
                <a:sym typeface="Calibri" panose="020F0502020204030204" pitchFamily="34" charset="0"/>
              </a:rPr>
              <a:t>在</a:t>
            </a:r>
            <a:r>
              <a:rPr lang="en-US" altLang="zh-CN" b="0" dirty="0">
                <a:solidFill>
                  <a:srgbClr val="04AEDA"/>
                </a:solidFill>
                <a:latin typeface="宋体" pitchFamily="2" charset="-122"/>
                <a:ea typeface="宋体" panose="02010600030101010101" pitchFamily="2" charset="-122"/>
                <a:sym typeface="Calibri" panose="020F0502020204030204" pitchFamily="34" charset="0"/>
              </a:rPr>
              <a:t>ROM</a:t>
            </a:r>
            <a:r>
              <a:rPr lang="zh-CN" altLang="en-US" b="0" dirty="0">
                <a:solidFill>
                  <a:srgbClr val="04AEDA"/>
                </a:solidFill>
                <a:latin typeface="宋体" pitchFamily="2" charset="-122"/>
                <a:ea typeface="宋体" panose="02010600030101010101" pitchFamily="2" charset="-122"/>
                <a:sym typeface="Calibri" panose="020F0502020204030204" pitchFamily="34" charset="0"/>
              </a:rPr>
              <a:t>或闪存中。</a:t>
            </a:r>
          </a:p>
        </p:txBody>
      </p:sp>
      <p:sp>
        <p:nvSpPr>
          <p:cNvPr id="29" name="TextBox 15"/>
          <p:cNvSpPr txBox="1"/>
          <p:nvPr/>
        </p:nvSpPr>
        <p:spPr>
          <a:xfrm>
            <a:off x="5389091" y="4460184"/>
            <a:ext cx="3311525" cy="1212640"/>
          </a:xfrm>
          <a:prstGeom prst="rect">
            <a:avLst/>
          </a:prstGeom>
          <a:noFill/>
        </p:spPr>
        <p:txBody>
          <a:bodyPr>
            <a:spAutoFit/>
          </a:bodyPr>
          <a:lstStyle/>
          <a:p>
            <a:pPr algn="just" eaLnBrk="1" hangingPunct="1">
              <a:lnSpc>
                <a:spcPct val="130000"/>
              </a:lnSpc>
              <a:buFont typeface="Arial" panose="020B0604020202020204" pitchFamily="34" charset="0"/>
              <a:buNone/>
              <a:defRPr/>
            </a:pPr>
            <a:r>
              <a:rPr lang="zh-CN" altLang="en-US" sz="1400" b="0" dirty="0">
                <a:solidFill>
                  <a:srgbClr val="000000">
                    <a:lumMod val="65000"/>
                    <a:lumOff val="35000"/>
                  </a:srgbClr>
                </a:solidFill>
                <a:latin typeface="宋体" pitchFamily="2" charset="-122"/>
                <a:ea typeface="宋体" pitchFamily="2" charset="-122"/>
              </a:rPr>
              <a:t>软件与外部硬件和设备联系紧密，具有灵活的适用性。由于嵌入式系统存储空间有限，</a:t>
            </a:r>
            <a:r>
              <a:rPr lang="zh-CN" altLang="en-US" sz="1400" b="0" dirty="0">
                <a:solidFill>
                  <a:srgbClr val="FF0000"/>
                </a:solidFill>
                <a:latin typeface="宋体" pitchFamily="2" charset="-122"/>
                <a:ea typeface="宋体" pitchFamily="2" charset="-122"/>
              </a:rPr>
              <a:t>要求软件代码紧凑、可靠，对实时性有严格要求</a:t>
            </a:r>
            <a:r>
              <a:rPr lang="zh-CN" altLang="en-US" sz="1400" b="0" dirty="0">
                <a:solidFill>
                  <a:srgbClr val="000000">
                    <a:lumMod val="65000"/>
                    <a:lumOff val="35000"/>
                  </a:srgbClr>
                </a:solidFill>
                <a:latin typeface="宋体" pitchFamily="2" charset="-122"/>
                <a:ea typeface="宋体" pitchFamily="2" charset="-122"/>
              </a:rPr>
              <a:t>。</a:t>
            </a:r>
            <a:endParaRPr lang="zh-CN" altLang="zh-CN" sz="1400" dirty="0">
              <a:solidFill>
                <a:srgbClr val="000000">
                  <a:lumMod val="65000"/>
                  <a:lumOff val="35000"/>
                </a:srgbClr>
              </a:solidFill>
              <a:latin typeface="宋体" pitchFamily="2" charset="-122"/>
              <a:ea typeface="宋体" pitchFamily="2" charset="-122"/>
            </a:endParaRPr>
          </a:p>
        </p:txBody>
      </p:sp>
      <p:pic>
        <p:nvPicPr>
          <p:cNvPr id="30"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5464" y="1368433"/>
            <a:ext cx="1335087"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6"/>
          <p:cNvSpPr txBox="1"/>
          <p:nvPr/>
        </p:nvSpPr>
        <p:spPr>
          <a:xfrm>
            <a:off x="366132" y="1414974"/>
            <a:ext cx="6264857" cy="504369"/>
          </a:xfrm>
          <a:prstGeom prst="rect">
            <a:avLst/>
          </a:prstGeom>
          <a:noFill/>
        </p:spPr>
        <p:txBody>
          <a:bodyPr wrap="square">
            <a:spAutoFit/>
          </a:bodyPr>
          <a:lstStyle/>
          <a:p>
            <a:pPr eaLnBrk="1" hangingPunct="1">
              <a:lnSpc>
                <a:spcPct val="130000"/>
              </a:lnSpc>
              <a:spcAft>
                <a:spcPts val="450"/>
              </a:spcAft>
              <a:buFont typeface="Arial" panose="020B0604020202020204" pitchFamily="34" charset="0"/>
              <a:buNone/>
              <a:defRPr/>
            </a:pPr>
            <a:r>
              <a:rPr lang="zh-CN" altLang="en-US" sz="2400" b="0" dirty="0">
                <a:solidFill>
                  <a:srgbClr val="000000"/>
                </a:solidFill>
                <a:latin typeface="宋体" pitchFamily="2" charset="-122"/>
                <a:ea typeface="宋体" pitchFamily="2" charset="-122"/>
              </a:rPr>
              <a:t>嵌入式系统由嵌入式硬件与嵌入式软件组成</a:t>
            </a:r>
            <a:r>
              <a:rPr lang="zh-CN" altLang="en-US" sz="2099" b="0" dirty="0">
                <a:solidFill>
                  <a:srgbClr val="5F5E5C"/>
                </a:solidFill>
                <a:latin typeface="宋体" pitchFamily="2" charset="-122"/>
                <a:ea typeface="宋体" pitchFamily="2" charset="-122"/>
              </a:rPr>
              <a:t>：</a:t>
            </a:r>
            <a:endParaRPr lang="zh-CN" altLang="zh-CN" sz="2099" b="0" dirty="0">
              <a:solidFill>
                <a:srgbClr val="FFC000"/>
              </a:solidFill>
              <a:latin typeface="宋体" pitchFamily="2" charset="-122"/>
              <a:ea typeface="宋体" pitchFamily="2" charset="-122"/>
            </a:endParaRPr>
          </a:p>
        </p:txBody>
      </p:sp>
    </p:spTree>
    <p:extLst>
      <p:ext uri="{BB962C8B-B14F-4D97-AF65-F5344CB8AC3E}">
        <p14:creationId xmlns:p14="http://schemas.microsoft.com/office/powerpoint/2010/main" val="33920549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zh-CN" sz="3600" b="0" dirty="0">
                <a:latin typeface="宋体" pitchFamily="2" charset="-122"/>
                <a:ea typeface="宋体" pitchFamily="2" charset="-122"/>
                <a:sym typeface="CMU Serif" charset="0"/>
              </a:rPr>
              <a:t>1.2 </a:t>
            </a:r>
            <a:r>
              <a:rPr lang="zh-CN" altLang="en-US" sz="3600" b="0" dirty="0">
                <a:latin typeface="宋体" pitchFamily="2" charset="-122"/>
                <a:ea typeface="宋体" pitchFamily="2" charset="-122"/>
                <a:sym typeface="CMU Serif" charset="0"/>
              </a:rPr>
              <a:t>嵌入式系统的组成</a:t>
            </a:r>
            <a:r>
              <a:rPr lang="en-US" altLang="zh-CN" sz="3600" b="0" dirty="0">
                <a:latin typeface="宋体" pitchFamily="2" charset="-122"/>
                <a:ea typeface="宋体" pitchFamily="2" charset="-122"/>
                <a:sym typeface="CMU Serif" charset="0"/>
              </a:rPr>
              <a:t>(</a:t>
            </a:r>
            <a:r>
              <a:rPr lang="zh-CN" altLang="en-US" sz="3600" b="0" dirty="0">
                <a:latin typeface="宋体" pitchFamily="2" charset="-122"/>
                <a:ea typeface="宋体" pitchFamily="2" charset="-122"/>
                <a:sym typeface="CMU Serif" charset="0"/>
              </a:rPr>
              <a:t>续</a:t>
            </a:r>
            <a:r>
              <a:rPr lang="en-US" altLang="zh-CN" sz="3600" b="0" dirty="0">
                <a:latin typeface="宋体" pitchFamily="2" charset="-122"/>
                <a:ea typeface="宋体" pitchFamily="2" charset="-122"/>
                <a:sym typeface="CMU Serif" charset="0"/>
              </a:rPr>
              <a:t>)</a:t>
            </a:r>
            <a:endParaRPr lang="zh-CN" altLang="en-US" sz="3600" b="0" dirty="0">
              <a:latin typeface="宋体" pitchFamily="2" charset="-122"/>
              <a:ea typeface="宋体" pitchFamily="2" charset="-122"/>
            </a:endParaRPr>
          </a:p>
        </p:txBody>
      </p:sp>
      <p:sp>
        <p:nvSpPr>
          <p:cNvPr id="3" name="Content Placeholder 2"/>
          <p:cNvSpPr>
            <a:spLocks noGrp="1"/>
          </p:cNvSpPr>
          <p:nvPr>
            <p:ph idx="1"/>
          </p:nvPr>
        </p:nvSpPr>
        <p:spPr/>
        <p:txBody>
          <a:bodyPr/>
          <a:lstStyle/>
          <a:p>
            <a:r>
              <a:rPr lang="zh-CN" altLang="en-US" sz="2400" b="0" dirty="0">
                <a:solidFill>
                  <a:schemeClr val="tx1"/>
                </a:solidFill>
                <a:latin typeface="宋体" pitchFamily="2" charset="-122"/>
                <a:ea typeface="宋体" pitchFamily="2" charset="-122"/>
                <a:cs typeface="+mj-cs"/>
              </a:rPr>
              <a:t>嵌入式系统一般由嵌入式</a:t>
            </a:r>
            <a:r>
              <a:rPr lang="zh-CN" altLang="en-US" sz="2400" b="0" dirty="0">
                <a:solidFill>
                  <a:srgbClr val="FF0000"/>
                </a:solidFill>
                <a:latin typeface="宋体" pitchFamily="2" charset="-122"/>
                <a:ea typeface="宋体" pitchFamily="2" charset="-122"/>
                <a:cs typeface="+mj-cs"/>
              </a:rPr>
              <a:t>微处理器</a:t>
            </a:r>
            <a:r>
              <a:rPr lang="zh-CN" altLang="en-US" sz="2400" b="0" dirty="0">
                <a:solidFill>
                  <a:schemeClr val="tx1"/>
                </a:solidFill>
                <a:latin typeface="宋体" pitchFamily="2" charset="-122"/>
                <a:ea typeface="宋体" pitchFamily="2" charset="-122"/>
                <a:cs typeface="+mj-cs"/>
              </a:rPr>
              <a:t>、</a:t>
            </a:r>
            <a:r>
              <a:rPr lang="zh-CN" altLang="en-US" sz="2400" b="0" dirty="0">
                <a:solidFill>
                  <a:srgbClr val="FF0000"/>
                </a:solidFill>
                <a:latin typeface="宋体" pitchFamily="2" charset="-122"/>
                <a:ea typeface="宋体" pitchFamily="2" charset="-122"/>
                <a:cs typeface="+mj-cs"/>
              </a:rPr>
              <a:t>外围支撑硬件</a:t>
            </a:r>
            <a:r>
              <a:rPr lang="zh-CN" altLang="en-US" sz="2400" b="0" dirty="0">
                <a:solidFill>
                  <a:schemeClr val="tx1"/>
                </a:solidFill>
                <a:latin typeface="宋体" pitchFamily="2" charset="-122"/>
                <a:ea typeface="宋体" pitchFamily="2" charset="-122"/>
                <a:cs typeface="+mj-cs"/>
              </a:rPr>
              <a:t>、</a:t>
            </a:r>
            <a:r>
              <a:rPr lang="zh-CN" altLang="en-US" sz="2400" b="0" dirty="0">
                <a:solidFill>
                  <a:srgbClr val="FF0000"/>
                </a:solidFill>
                <a:latin typeface="宋体" pitchFamily="2" charset="-122"/>
                <a:ea typeface="宋体" pitchFamily="2" charset="-122"/>
                <a:cs typeface="+mj-cs"/>
              </a:rPr>
              <a:t>嵌入式实时操作系统</a:t>
            </a:r>
            <a:r>
              <a:rPr lang="zh-CN" altLang="en-US" sz="2400" b="0" dirty="0">
                <a:solidFill>
                  <a:schemeClr val="tx1"/>
                </a:solidFill>
                <a:latin typeface="宋体" pitchFamily="2" charset="-122"/>
                <a:ea typeface="宋体" pitchFamily="2" charset="-122"/>
                <a:cs typeface="+mj-cs"/>
              </a:rPr>
              <a:t>以及</a:t>
            </a:r>
            <a:r>
              <a:rPr lang="zh-CN" altLang="en-US" sz="2400" b="0" dirty="0">
                <a:solidFill>
                  <a:srgbClr val="FF0000"/>
                </a:solidFill>
                <a:latin typeface="宋体" pitchFamily="2" charset="-122"/>
                <a:ea typeface="宋体" pitchFamily="2" charset="-122"/>
                <a:cs typeface="+mj-cs"/>
              </a:rPr>
              <a:t>用户应用软件</a:t>
            </a:r>
            <a:r>
              <a:rPr lang="zh-CN" altLang="en-US" sz="2400" b="0" dirty="0">
                <a:solidFill>
                  <a:schemeClr val="tx1"/>
                </a:solidFill>
                <a:latin typeface="宋体" pitchFamily="2" charset="-122"/>
                <a:ea typeface="宋体" pitchFamily="2" charset="-122"/>
                <a:cs typeface="+mj-cs"/>
              </a:rPr>
              <a:t>四个部分组成。</a:t>
            </a:r>
            <a:endParaRPr lang="en-US" altLang="zh-CN" sz="2400" b="0" dirty="0">
              <a:solidFill>
                <a:schemeClr val="tx1"/>
              </a:solidFill>
              <a:latin typeface="宋体" pitchFamily="2" charset="-122"/>
              <a:ea typeface="宋体" pitchFamily="2" charset="-122"/>
              <a:cs typeface="+mj-cs"/>
            </a:endParaRPr>
          </a:p>
          <a:p>
            <a:r>
              <a:rPr lang="zh-CN" altLang="en-US" sz="2400" b="0" dirty="0">
                <a:solidFill>
                  <a:schemeClr val="tx1"/>
                </a:solidFill>
                <a:latin typeface="宋体" pitchFamily="2" charset="-122"/>
                <a:ea typeface="宋体" pitchFamily="2" charset="-122"/>
                <a:cs typeface="+mj-cs"/>
              </a:rPr>
              <a:t>嵌入式微处理器</a:t>
            </a:r>
          </a:p>
          <a:p>
            <a:pPr lvl="1"/>
            <a:r>
              <a:rPr lang="zh-CN" altLang="en-US" sz="2400" b="0" dirty="0">
                <a:solidFill>
                  <a:schemeClr val="tx1"/>
                </a:solidFill>
                <a:latin typeface="宋体" pitchFamily="2" charset="-122"/>
                <a:ea typeface="宋体" pitchFamily="2" charset="-122"/>
                <a:cs typeface="+mj-cs"/>
              </a:rPr>
              <a:t>嵌入式微处理器通常把通用</a:t>
            </a:r>
            <a:r>
              <a:rPr lang="en-US" altLang="zh-CN" sz="2400" b="0" dirty="0">
                <a:solidFill>
                  <a:schemeClr val="tx1"/>
                </a:solidFill>
                <a:latin typeface="宋体" pitchFamily="2" charset="-122"/>
                <a:ea typeface="宋体" pitchFamily="2" charset="-122"/>
                <a:cs typeface="+mj-cs"/>
              </a:rPr>
              <a:t>PC</a:t>
            </a:r>
            <a:r>
              <a:rPr lang="zh-CN" altLang="en-US" sz="2400" b="0" dirty="0">
                <a:solidFill>
                  <a:schemeClr val="tx1"/>
                </a:solidFill>
                <a:latin typeface="宋体" pitchFamily="2" charset="-122"/>
                <a:ea typeface="宋体" pitchFamily="2" charset="-122"/>
                <a:cs typeface="+mj-cs"/>
              </a:rPr>
              <a:t>机中许多由板卡完成的任务集成到芯片内部，这样可以大幅减小系统的体积和功耗，具有</a:t>
            </a:r>
            <a:r>
              <a:rPr lang="zh-CN" altLang="en-US" sz="2400" b="0" dirty="0">
                <a:solidFill>
                  <a:srgbClr val="FF0000"/>
                </a:solidFill>
                <a:latin typeface="宋体" pitchFamily="2" charset="-122"/>
                <a:ea typeface="宋体" pitchFamily="2" charset="-122"/>
                <a:cs typeface="+mj-cs"/>
              </a:rPr>
              <a:t>重量轻、成本低、可靠性高</a:t>
            </a:r>
            <a:r>
              <a:rPr lang="zh-CN" altLang="en-US" sz="2400" b="0" dirty="0">
                <a:latin typeface="宋体" pitchFamily="2" charset="-122"/>
                <a:ea typeface="宋体" pitchFamily="2" charset="-122"/>
                <a:cs typeface="+mj-cs"/>
              </a:rPr>
              <a:t>等优点</a:t>
            </a:r>
            <a:r>
              <a:rPr lang="zh-CN" altLang="en-US" sz="2400" b="0" dirty="0">
                <a:solidFill>
                  <a:schemeClr val="tx1"/>
                </a:solidFill>
                <a:latin typeface="宋体" pitchFamily="2" charset="-122"/>
                <a:ea typeface="宋体" pitchFamily="2" charset="-122"/>
                <a:cs typeface="+mj-cs"/>
              </a:rPr>
              <a:t>。</a:t>
            </a:r>
            <a:endParaRPr lang="en-US" altLang="zh-CN" sz="2400" b="0" dirty="0">
              <a:solidFill>
                <a:schemeClr val="tx1"/>
              </a:solidFill>
              <a:latin typeface="宋体" pitchFamily="2" charset="-122"/>
              <a:ea typeface="宋体" pitchFamily="2" charset="-122"/>
              <a:cs typeface="+mj-cs"/>
            </a:endParaRPr>
          </a:p>
          <a:p>
            <a:pPr lvl="1"/>
            <a:r>
              <a:rPr lang="zh-CN" altLang="en-US" sz="2400" b="0" dirty="0">
                <a:solidFill>
                  <a:schemeClr val="tx1"/>
                </a:solidFill>
                <a:latin typeface="宋体" pitchFamily="2" charset="-122"/>
                <a:ea typeface="宋体" pitchFamily="2" charset="-122"/>
                <a:cs typeface="+mj-cs"/>
              </a:rPr>
              <a:t>由于嵌入式系统通常应用于比较恶劣的工作环境中，因此嵌入式微处理器在</a:t>
            </a:r>
            <a:r>
              <a:rPr lang="zh-CN" altLang="en-US" sz="2400" b="0" dirty="0">
                <a:solidFill>
                  <a:srgbClr val="FF0000"/>
                </a:solidFill>
                <a:latin typeface="宋体" pitchFamily="2" charset="-122"/>
                <a:ea typeface="宋体" pitchFamily="2" charset="-122"/>
                <a:cs typeface="+mj-cs"/>
              </a:rPr>
              <a:t>工作温度、电磁兼容性（</a:t>
            </a:r>
            <a:r>
              <a:rPr lang="en-US" altLang="zh-CN" sz="2400" b="0" dirty="0">
                <a:solidFill>
                  <a:srgbClr val="FF0000"/>
                </a:solidFill>
                <a:latin typeface="宋体" pitchFamily="2" charset="-122"/>
                <a:ea typeface="宋体" pitchFamily="2" charset="-122"/>
                <a:cs typeface="+mj-cs"/>
              </a:rPr>
              <a:t>EMC: Electro Magnetic Compatibility </a:t>
            </a:r>
            <a:r>
              <a:rPr lang="zh-CN" altLang="en-US" sz="2400" b="0" dirty="0">
                <a:solidFill>
                  <a:srgbClr val="FF0000"/>
                </a:solidFill>
                <a:latin typeface="宋体" pitchFamily="2" charset="-122"/>
                <a:ea typeface="宋体" pitchFamily="2" charset="-122"/>
                <a:cs typeface="+mj-cs"/>
              </a:rPr>
              <a:t>）及可靠性</a:t>
            </a:r>
            <a:r>
              <a:rPr lang="zh-CN" altLang="en-US" sz="2400" b="0" dirty="0">
                <a:solidFill>
                  <a:schemeClr val="tx1"/>
                </a:solidFill>
                <a:latin typeface="宋体" pitchFamily="2" charset="-122"/>
                <a:ea typeface="宋体" pitchFamily="2" charset="-122"/>
                <a:cs typeface="+mj-cs"/>
              </a:rPr>
              <a:t>要求方面比较高。</a:t>
            </a:r>
            <a:endParaRPr lang="en-US" altLang="zh-CN" sz="2400" b="0" dirty="0">
              <a:solidFill>
                <a:schemeClr val="tx1"/>
              </a:solidFill>
              <a:latin typeface="宋体" pitchFamily="2" charset="-122"/>
              <a:ea typeface="宋体" pitchFamily="2" charset="-122"/>
              <a:cs typeface="+mj-cs"/>
            </a:endParaRPr>
          </a:p>
          <a:p>
            <a:pPr lvl="1"/>
            <a:r>
              <a:rPr lang="zh-CN" altLang="en-US" sz="2400" b="0" dirty="0">
                <a:solidFill>
                  <a:schemeClr val="tx1"/>
                </a:solidFill>
                <a:latin typeface="宋体" pitchFamily="2" charset="-122"/>
                <a:ea typeface="宋体" pitchFamily="2" charset="-122"/>
                <a:cs typeface="+mj-cs"/>
              </a:rPr>
              <a:t>嵌入式微处理器可按数据总线宽度划分为</a:t>
            </a:r>
            <a:r>
              <a:rPr lang="en-US" altLang="zh-CN" sz="2400" b="0" dirty="0">
                <a:solidFill>
                  <a:schemeClr val="tx1"/>
                </a:solidFill>
                <a:latin typeface="宋体" pitchFamily="2" charset="-122"/>
                <a:ea typeface="宋体" pitchFamily="2" charset="-122"/>
                <a:cs typeface="+mj-cs"/>
              </a:rPr>
              <a:t>8</a:t>
            </a:r>
            <a:r>
              <a:rPr lang="zh-CN" altLang="en-US" sz="2400" b="0" dirty="0">
                <a:solidFill>
                  <a:schemeClr val="tx1"/>
                </a:solidFill>
                <a:latin typeface="宋体" pitchFamily="2" charset="-122"/>
                <a:ea typeface="宋体" pitchFamily="2" charset="-122"/>
                <a:cs typeface="+mj-cs"/>
              </a:rPr>
              <a:t>位、</a:t>
            </a:r>
            <a:r>
              <a:rPr lang="en-US" altLang="zh-CN" sz="2400" b="0" dirty="0">
                <a:solidFill>
                  <a:schemeClr val="tx1"/>
                </a:solidFill>
                <a:latin typeface="宋体" pitchFamily="2" charset="-122"/>
                <a:ea typeface="宋体" pitchFamily="2" charset="-122"/>
                <a:cs typeface="+mj-cs"/>
              </a:rPr>
              <a:t>16</a:t>
            </a:r>
            <a:r>
              <a:rPr lang="zh-CN" altLang="en-US" sz="2400" b="0" dirty="0">
                <a:solidFill>
                  <a:schemeClr val="tx1"/>
                </a:solidFill>
                <a:latin typeface="宋体" pitchFamily="2" charset="-122"/>
                <a:ea typeface="宋体" pitchFamily="2" charset="-122"/>
                <a:cs typeface="+mj-cs"/>
              </a:rPr>
              <a:t>位、</a:t>
            </a:r>
            <a:r>
              <a:rPr lang="en-US" altLang="zh-CN" sz="2400" b="0" dirty="0">
                <a:solidFill>
                  <a:schemeClr val="tx1"/>
                </a:solidFill>
                <a:latin typeface="宋体" pitchFamily="2" charset="-122"/>
                <a:ea typeface="宋体" pitchFamily="2" charset="-122"/>
                <a:cs typeface="+mj-cs"/>
              </a:rPr>
              <a:t>32</a:t>
            </a:r>
            <a:r>
              <a:rPr lang="zh-CN" altLang="en-US" sz="2400" b="0" dirty="0">
                <a:solidFill>
                  <a:schemeClr val="tx1"/>
                </a:solidFill>
                <a:latin typeface="宋体" pitchFamily="2" charset="-122"/>
                <a:ea typeface="宋体" pitchFamily="2" charset="-122"/>
                <a:cs typeface="+mj-cs"/>
              </a:rPr>
              <a:t>位和</a:t>
            </a:r>
            <a:r>
              <a:rPr lang="en-US" altLang="zh-CN" sz="2400" b="0" dirty="0">
                <a:solidFill>
                  <a:schemeClr val="tx1"/>
                </a:solidFill>
                <a:latin typeface="宋体" pitchFamily="2" charset="-122"/>
                <a:ea typeface="宋体" pitchFamily="2" charset="-122"/>
                <a:cs typeface="+mj-cs"/>
              </a:rPr>
              <a:t>64</a:t>
            </a:r>
            <a:r>
              <a:rPr lang="zh-CN" altLang="en-US" sz="2400" b="0" dirty="0">
                <a:solidFill>
                  <a:schemeClr val="tx1"/>
                </a:solidFill>
                <a:latin typeface="宋体" pitchFamily="2" charset="-122"/>
                <a:ea typeface="宋体" pitchFamily="2" charset="-122"/>
                <a:cs typeface="+mj-cs"/>
              </a:rPr>
              <a:t>位等不同类型，目前比较流行的有</a:t>
            </a:r>
            <a:r>
              <a:rPr lang="en-US" altLang="zh-CN" sz="2400" dirty="0">
                <a:solidFill>
                  <a:srgbClr val="FF0000"/>
                </a:solidFill>
                <a:latin typeface="宋体" pitchFamily="2" charset="-122"/>
                <a:ea typeface="宋体" pitchFamily="2" charset="-122"/>
                <a:cs typeface="+mj-cs"/>
              </a:rPr>
              <a:t>80C51</a:t>
            </a:r>
            <a:r>
              <a:rPr lang="zh-CN" altLang="en-US" sz="2400" dirty="0">
                <a:solidFill>
                  <a:srgbClr val="FF0000"/>
                </a:solidFill>
                <a:latin typeface="宋体" pitchFamily="2" charset="-122"/>
                <a:ea typeface="宋体" pitchFamily="2" charset="-122"/>
                <a:cs typeface="+mj-cs"/>
              </a:rPr>
              <a:t>、</a:t>
            </a:r>
            <a:r>
              <a:rPr lang="en-US" altLang="zh-CN" sz="2400" dirty="0">
                <a:solidFill>
                  <a:srgbClr val="FF0000"/>
                </a:solidFill>
                <a:latin typeface="宋体" pitchFamily="2" charset="-122"/>
                <a:ea typeface="宋体" pitchFamily="2" charset="-122"/>
                <a:cs typeface="+mj-cs"/>
              </a:rPr>
              <a:t>PIC</a:t>
            </a:r>
            <a:r>
              <a:rPr lang="zh-CN" altLang="en-US" sz="2400" dirty="0">
                <a:solidFill>
                  <a:srgbClr val="FF0000"/>
                </a:solidFill>
                <a:latin typeface="宋体" pitchFamily="2" charset="-122"/>
                <a:ea typeface="宋体" pitchFamily="2" charset="-122"/>
                <a:cs typeface="+mj-cs"/>
              </a:rPr>
              <a:t>、</a:t>
            </a:r>
            <a:r>
              <a:rPr lang="en-US" altLang="zh-CN" sz="2400" dirty="0">
                <a:solidFill>
                  <a:srgbClr val="FF0000"/>
                </a:solidFill>
                <a:latin typeface="宋体" pitchFamily="2" charset="-122"/>
                <a:ea typeface="宋体" pitchFamily="2" charset="-122"/>
                <a:cs typeface="+mj-cs"/>
              </a:rPr>
              <a:t>ARM</a:t>
            </a:r>
            <a:r>
              <a:rPr lang="zh-CN" altLang="en-US" sz="2400" b="0" dirty="0">
                <a:solidFill>
                  <a:schemeClr val="tx1"/>
                </a:solidFill>
                <a:latin typeface="宋体" pitchFamily="2" charset="-122"/>
                <a:ea typeface="宋体" pitchFamily="2" charset="-122"/>
                <a:cs typeface="+mj-cs"/>
              </a:rPr>
              <a:t>等系列。</a:t>
            </a:r>
            <a:r>
              <a:rPr lang="zh-CN" altLang="en-US" sz="2400" dirty="0">
                <a:solidFill>
                  <a:srgbClr val="FF0000"/>
                </a:solidFill>
                <a:latin typeface="宋体" pitchFamily="2" charset="-122"/>
                <a:ea typeface="宋体" pitchFamily="2" charset="-122"/>
                <a:cs typeface="+mj-cs"/>
              </a:rPr>
              <a:t>主流是</a:t>
            </a:r>
            <a:r>
              <a:rPr lang="en-US" altLang="zh-CN" sz="2400" dirty="0">
                <a:solidFill>
                  <a:srgbClr val="FF0000"/>
                </a:solidFill>
                <a:latin typeface="宋体" pitchFamily="2" charset="-122"/>
                <a:ea typeface="宋体" pitchFamily="2" charset="-122"/>
              </a:rPr>
              <a:t>8</a:t>
            </a:r>
            <a:r>
              <a:rPr lang="zh-CN" altLang="en-US" sz="2400" dirty="0">
                <a:solidFill>
                  <a:srgbClr val="FF0000"/>
                </a:solidFill>
                <a:latin typeface="宋体" pitchFamily="2" charset="-122"/>
                <a:ea typeface="宋体" pitchFamily="2" charset="-122"/>
              </a:rPr>
              <a:t>位、</a:t>
            </a:r>
            <a:r>
              <a:rPr lang="en-US" altLang="zh-CN" sz="2400" dirty="0">
                <a:solidFill>
                  <a:srgbClr val="FF0000"/>
                </a:solidFill>
                <a:latin typeface="宋体" pitchFamily="2" charset="-122"/>
                <a:ea typeface="宋体" pitchFamily="2" charset="-122"/>
              </a:rPr>
              <a:t>32</a:t>
            </a:r>
            <a:r>
              <a:rPr lang="zh-CN" altLang="en-US" sz="2400" dirty="0">
                <a:solidFill>
                  <a:srgbClr val="FF0000"/>
                </a:solidFill>
                <a:latin typeface="宋体" pitchFamily="2" charset="-122"/>
                <a:ea typeface="宋体" pitchFamily="2" charset="-122"/>
              </a:rPr>
              <a:t>位</a:t>
            </a:r>
            <a:r>
              <a:rPr lang="zh-CN" altLang="en-US" sz="2400" b="0" dirty="0">
                <a:latin typeface="宋体" pitchFamily="2" charset="-122"/>
                <a:ea typeface="宋体" pitchFamily="2" charset="-122"/>
              </a:rPr>
              <a:t>。</a:t>
            </a:r>
            <a:endParaRPr lang="zh-CN" altLang="en-US" sz="2400" b="0" dirty="0">
              <a:latin typeface="宋体" pitchFamily="2" charset="-122"/>
              <a:ea typeface="宋体" pitchFamily="2" charset="-122"/>
              <a:cs typeface="+mj-cs"/>
            </a:endParaRPr>
          </a:p>
        </p:txBody>
      </p:sp>
      <p:sp>
        <p:nvSpPr>
          <p:cNvPr id="4" name="Date Placeholder 3"/>
          <p:cNvSpPr>
            <a:spLocks noGrp="1"/>
          </p:cNvSpPr>
          <p:nvPr>
            <p:ph type="dt" sz="half" idx="10"/>
          </p:nvPr>
        </p:nvSpPr>
        <p:spPr/>
        <p:txBody>
          <a:bodyPr/>
          <a:lstStyle/>
          <a:p>
            <a:pPr>
              <a:defRPr/>
            </a:pPr>
            <a:fld id="{E723913B-75B0-4171-9CF9-75B45689044B}" type="datetime1">
              <a:rPr lang="en-US" altLang="zh-CN" smtClean="0"/>
              <a:pPr>
                <a:defRPr/>
              </a:pPr>
              <a:t>5/25/2021</a:t>
            </a:fld>
            <a:endParaRPr lang="en-US" altLang="zh-CN"/>
          </a:p>
        </p:txBody>
      </p:sp>
      <p:sp>
        <p:nvSpPr>
          <p:cNvPr id="5" name="Footer Placeholder 4"/>
          <p:cNvSpPr>
            <a:spLocks noGrp="1"/>
          </p:cNvSpPr>
          <p:nvPr>
            <p:ph type="ftr" sz="quarter" idx="11"/>
          </p:nvPr>
        </p:nvSpPr>
        <p:spPr/>
        <p:txBody>
          <a:bodyPr/>
          <a:lstStyle/>
          <a:p>
            <a:pPr>
              <a:defRPr/>
            </a:pPr>
            <a:endParaRPr lang="en-US" altLang="zh-CN" dirty="0">
              <a:latin typeface="宋体" pitchFamily="2" charset="-122"/>
              <a:ea typeface="宋体" pitchFamily="2" charset="-122"/>
            </a:endParaRPr>
          </a:p>
        </p:txBody>
      </p:sp>
      <p:sp>
        <p:nvSpPr>
          <p:cNvPr id="6" name="Slide Number Placeholder 5"/>
          <p:cNvSpPr>
            <a:spLocks noGrp="1"/>
          </p:cNvSpPr>
          <p:nvPr>
            <p:ph type="sldNum" sz="quarter" idx="12"/>
          </p:nvPr>
        </p:nvSpPr>
        <p:spPr/>
        <p:txBody>
          <a:bodyPr/>
          <a:lstStyle/>
          <a:p>
            <a:pPr>
              <a:defRPr/>
            </a:pPr>
            <a:fld id="{2BAAB2DD-6E80-468E-8D8E-7F533F9D2062}" type="slidenum">
              <a:rPr lang="zh-CN" altLang="en-US" smtClean="0"/>
              <a:pPr>
                <a:defRPr/>
              </a:pPr>
              <a:t>8</a:t>
            </a:fld>
            <a:endParaRPr lang="en-US" altLang="zh-CN"/>
          </a:p>
        </p:txBody>
      </p:sp>
    </p:spTree>
    <p:extLst>
      <p:ext uri="{BB962C8B-B14F-4D97-AF65-F5344CB8AC3E}">
        <p14:creationId xmlns:p14="http://schemas.microsoft.com/office/powerpoint/2010/main" val="309201095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latin typeface="宋体" pitchFamily="2" charset="-122"/>
                <a:ea typeface="宋体" pitchFamily="2" charset="-122"/>
                <a:sym typeface="CMU Serif" charset="0"/>
              </a:rPr>
              <a:t>1.2 </a:t>
            </a:r>
            <a:r>
              <a:rPr lang="zh-CN" altLang="en-US" b="0" dirty="0">
                <a:latin typeface="宋体" pitchFamily="2" charset="-122"/>
                <a:ea typeface="宋体" pitchFamily="2" charset="-122"/>
                <a:sym typeface="CMU Serif" charset="0"/>
              </a:rPr>
              <a:t>嵌入式系统的组成</a:t>
            </a:r>
            <a:r>
              <a:rPr lang="en-US" altLang="zh-CN" b="0" dirty="0">
                <a:latin typeface="宋体" pitchFamily="2" charset="-122"/>
                <a:ea typeface="宋体" pitchFamily="2" charset="-122"/>
                <a:sym typeface="CMU Serif" charset="0"/>
              </a:rPr>
              <a:t>(</a:t>
            </a:r>
            <a:r>
              <a:rPr lang="zh-CN" altLang="en-US" b="0" dirty="0">
                <a:latin typeface="宋体" pitchFamily="2" charset="-122"/>
                <a:ea typeface="宋体" pitchFamily="2" charset="-122"/>
                <a:sym typeface="CMU Serif" charset="0"/>
              </a:rPr>
              <a:t>续</a:t>
            </a:r>
            <a:r>
              <a:rPr lang="en-US" altLang="zh-CN" b="0" dirty="0">
                <a:latin typeface="宋体" pitchFamily="2" charset="-122"/>
                <a:ea typeface="宋体" pitchFamily="2" charset="-122"/>
                <a:sym typeface="CMU Serif" charset="0"/>
              </a:rPr>
              <a:t>)</a:t>
            </a:r>
            <a:endParaRPr lang="zh-CN" altLang="en-US" dirty="0"/>
          </a:p>
        </p:txBody>
      </p:sp>
      <p:sp>
        <p:nvSpPr>
          <p:cNvPr id="3" name="内容占位符 2"/>
          <p:cNvSpPr>
            <a:spLocks noGrp="1"/>
          </p:cNvSpPr>
          <p:nvPr>
            <p:ph idx="1"/>
          </p:nvPr>
        </p:nvSpPr>
        <p:spPr/>
        <p:txBody>
          <a:bodyPr/>
          <a:lstStyle/>
          <a:p>
            <a:r>
              <a:rPr lang="zh-CN" altLang="en-US" sz="2800" b="0" dirty="0">
                <a:solidFill>
                  <a:srgbClr val="FF0000"/>
                </a:solidFill>
                <a:latin typeface="宋体" pitchFamily="2" charset="-122"/>
                <a:ea typeface="宋体" pitchFamily="2" charset="-122"/>
              </a:rPr>
              <a:t>电磁兼容性</a:t>
            </a:r>
            <a:r>
              <a:rPr lang="zh-CN" altLang="en-US" sz="2400" b="0" dirty="0">
                <a:solidFill>
                  <a:schemeClr val="tx1"/>
                </a:solidFill>
                <a:latin typeface="宋体" pitchFamily="2" charset="-122"/>
                <a:ea typeface="宋体" pitchFamily="2" charset="-122"/>
              </a:rPr>
              <a:t>（</a:t>
            </a:r>
            <a:r>
              <a:rPr lang="en-US" altLang="zh-CN" sz="2400" b="0" dirty="0">
                <a:solidFill>
                  <a:schemeClr val="tx1"/>
                </a:solidFill>
                <a:latin typeface="宋体" pitchFamily="2" charset="-122"/>
                <a:ea typeface="宋体" pitchFamily="2" charset="-122"/>
              </a:rPr>
              <a:t>EMC: Electro Magnetic Compatibility</a:t>
            </a:r>
            <a:r>
              <a:rPr lang="zh-CN" altLang="en-US" sz="2400" b="0" dirty="0">
                <a:solidFill>
                  <a:schemeClr val="tx1"/>
                </a:solidFill>
                <a:latin typeface="宋体" pitchFamily="2" charset="-122"/>
                <a:ea typeface="宋体" pitchFamily="2" charset="-122"/>
              </a:rPr>
              <a:t>）包含两个要素：</a:t>
            </a:r>
            <a:endParaRPr lang="en-US" altLang="zh-CN" sz="2400" b="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1</a:t>
            </a:r>
            <a:r>
              <a:rPr lang="zh-CN" altLang="en-US" sz="2400" b="0" dirty="0">
                <a:solidFill>
                  <a:schemeClr val="tx1"/>
                </a:solidFill>
                <a:latin typeface="宋体" pitchFamily="2" charset="-122"/>
                <a:ea typeface="宋体" pitchFamily="2" charset="-122"/>
              </a:rPr>
              <a:t>、能在一定的干扰环境下工作；</a:t>
            </a:r>
            <a:endParaRPr lang="en-US" altLang="zh-CN" sz="2400" b="0" dirty="0">
              <a:solidFill>
                <a:schemeClr val="tx1"/>
              </a:solidFill>
              <a:latin typeface="宋体" pitchFamily="2" charset="-122"/>
              <a:ea typeface="宋体" pitchFamily="2" charset="-122"/>
            </a:endParaRPr>
          </a:p>
          <a:p>
            <a:pPr>
              <a:buNone/>
            </a:pPr>
            <a:r>
              <a:rPr lang="en-US" altLang="zh-CN" sz="2400" b="0" dirty="0">
                <a:solidFill>
                  <a:schemeClr val="tx1"/>
                </a:solidFill>
                <a:latin typeface="宋体" pitchFamily="2" charset="-122"/>
                <a:ea typeface="宋体" pitchFamily="2" charset="-122"/>
              </a:rPr>
              <a:t>2</a:t>
            </a:r>
            <a:r>
              <a:rPr lang="zh-CN" altLang="en-US" sz="2400" b="0" dirty="0">
                <a:solidFill>
                  <a:schemeClr val="tx1"/>
                </a:solidFill>
                <a:latin typeface="宋体" pitchFamily="2" charset="-122"/>
                <a:ea typeface="宋体" pitchFamily="2" charset="-122"/>
              </a:rPr>
              <a:t>、不产生不可容忍的干扰。</a:t>
            </a:r>
            <a:endParaRPr lang="en-US" altLang="zh-CN" sz="2400" b="0" dirty="0">
              <a:solidFill>
                <a:schemeClr val="tx1"/>
              </a:solidFill>
              <a:latin typeface="宋体" pitchFamily="2" charset="-122"/>
              <a:ea typeface="宋体" pitchFamily="2" charset="-122"/>
            </a:endParaRPr>
          </a:p>
          <a:p>
            <a:endParaRPr lang="zh-CN" altLang="en-US" sz="2400" dirty="0">
              <a:solidFill>
                <a:schemeClr val="tx1"/>
              </a:solidFill>
            </a:endParaRPr>
          </a:p>
        </p:txBody>
      </p:sp>
      <p:sp>
        <p:nvSpPr>
          <p:cNvPr id="4" name="日期占位符 3"/>
          <p:cNvSpPr>
            <a:spLocks noGrp="1"/>
          </p:cNvSpPr>
          <p:nvPr>
            <p:ph type="dt" sz="half" idx="10"/>
          </p:nvPr>
        </p:nvSpPr>
        <p:spPr/>
        <p:txBody>
          <a:bodyPr/>
          <a:lstStyle/>
          <a:p>
            <a:pPr>
              <a:defRPr/>
            </a:pPr>
            <a:fld id="{47C6E98C-4601-47B0-B566-86B703EBC40A}" type="datetime1">
              <a:rPr lang="en-US" altLang="zh-CN" smtClean="0"/>
              <a:pPr>
                <a:defRPr/>
              </a:pPr>
              <a:t>5/25/2021</a:t>
            </a:fld>
            <a:endParaRPr lang="en-US" altLang="zh-CN"/>
          </a:p>
        </p:txBody>
      </p:sp>
      <p:sp>
        <p:nvSpPr>
          <p:cNvPr id="5" name="页脚占位符 4"/>
          <p:cNvSpPr>
            <a:spLocks noGrp="1"/>
          </p:cNvSpPr>
          <p:nvPr>
            <p:ph type="ftr" sz="quarter" idx="11"/>
          </p:nvPr>
        </p:nvSpPr>
        <p:spPr/>
        <p:txBody>
          <a:bodyPr/>
          <a:lstStyle/>
          <a:p>
            <a:pPr>
              <a:defRPr/>
            </a:pPr>
            <a:endParaRPr lang="en-US" altLang="zh-CN" dirty="0"/>
          </a:p>
        </p:txBody>
      </p:sp>
      <p:sp>
        <p:nvSpPr>
          <p:cNvPr id="6" name="灯片编号占位符 5"/>
          <p:cNvSpPr>
            <a:spLocks noGrp="1"/>
          </p:cNvSpPr>
          <p:nvPr>
            <p:ph type="sldNum" sz="quarter" idx="12"/>
          </p:nvPr>
        </p:nvSpPr>
        <p:spPr/>
        <p:txBody>
          <a:bodyPr/>
          <a:lstStyle/>
          <a:p>
            <a:pPr>
              <a:defRPr/>
            </a:pPr>
            <a:fld id="{2BAAB2DD-6E80-468E-8D8E-7F533F9D2062}" type="slidenum">
              <a:rPr lang="zh-CN" altLang="en-US" smtClean="0"/>
              <a:pPr>
                <a:defRPr/>
              </a:pPr>
              <a:t>9</a:t>
            </a:fld>
            <a:endParaRPr lang="en-US" altLang="zh-CN"/>
          </a:p>
        </p:txBody>
      </p:sp>
    </p:spTree>
  </p:cSld>
  <p:clrMapOvr>
    <a:masterClrMapping/>
  </p:clrMapOvr>
  <p:transition/>
</p:sld>
</file>

<file path=ppt/theme/theme1.xml><?xml version="1.0" encoding="utf-8"?>
<a:theme xmlns:a="http://schemas.openxmlformats.org/drawingml/2006/main" name="School01">
  <a:themeElements>
    <a:clrScheme name="School01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School01">
      <a:majorFont>
        <a:latin typeface="CMU Sans Serif"/>
        <a:ea typeface="文泉驿正黑"/>
        <a:cs typeface=""/>
      </a:majorFont>
      <a:minorFont>
        <a:latin typeface="CMU Serif"/>
        <a:ea typeface="文鼎ＰＬ简报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ctr" latinLnBrk="0" hangingPunct="1">
          <a:lnSpc>
            <a:spcPct val="100000"/>
          </a:lnSpc>
          <a:spcBef>
            <a:spcPct val="20000"/>
          </a:spcBef>
          <a:spcAft>
            <a:spcPct val="0"/>
          </a:spcAft>
          <a:buClr>
            <a:schemeClr val="tx1"/>
          </a:buClr>
          <a:buSzPct val="80000"/>
          <a:buFont typeface="Wingdings" panose="05000000000000000000" pitchFamily="2" charset="2"/>
          <a:buChar char="n"/>
          <a:tabLst/>
          <a:defRPr kumimoji="0" lang="zh-CN" sz="3200" b="1" i="0" u="none" strike="noStrike" cap="none" normalizeH="0" baseline="0" smtClean="0">
            <a:ln>
              <a:noFill/>
            </a:ln>
            <a:solidFill>
              <a:srgbClr val="9900CC"/>
            </a:solidFill>
            <a:effectLst/>
            <a:latin typeface="Arial" panose="020B0604020202020204" pitchFamily="34" charset="0"/>
            <a:ea typeface="仿宋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ctr" latinLnBrk="0" hangingPunct="1">
          <a:lnSpc>
            <a:spcPct val="100000"/>
          </a:lnSpc>
          <a:spcBef>
            <a:spcPct val="20000"/>
          </a:spcBef>
          <a:spcAft>
            <a:spcPct val="0"/>
          </a:spcAft>
          <a:buClr>
            <a:schemeClr val="tx1"/>
          </a:buClr>
          <a:buSzPct val="80000"/>
          <a:buFont typeface="Wingdings" panose="05000000000000000000" pitchFamily="2" charset="2"/>
          <a:buChar char="n"/>
          <a:tabLst/>
          <a:defRPr kumimoji="0" lang="zh-CN" sz="3200" b="1" i="0" u="none" strike="noStrike" cap="none" normalizeH="0" baseline="0" smtClean="0">
            <a:ln>
              <a:noFill/>
            </a:ln>
            <a:solidFill>
              <a:srgbClr val="9900CC"/>
            </a:solidFill>
            <a:effectLst/>
            <a:latin typeface="Arial" panose="020B0604020202020204" pitchFamily="34" charset="0"/>
            <a:ea typeface="仿宋_GB2312" pitchFamily="49" charset="-122"/>
          </a:defRPr>
        </a:defPPr>
      </a:lstStyle>
    </a:lnDef>
  </a:objectDefaults>
  <a:extraClrSchemeLst>
    <a:extraClrScheme>
      <a:clrScheme name="School01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School01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School01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School01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School01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School01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School01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School01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School01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10270</TotalTime>
  <Words>7000</Words>
  <Application>Microsoft Office PowerPoint</Application>
  <PresentationFormat>全屏显示(4:3)</PresentationFormat>
  <Paragraphs>575</Paragraphs>
  <Slides>66</Slides>
  <Notes>12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80" baseType="lpstr">
      <vt:lpstr>CMU Sans Serif</vt:lpstr>
      <vt:lpstr>CMU Serif</vt:lpstr>
      <vt:lpstr>CMU Typewriter Text</vt:lpstr>
      <vt:lpstr>华康俪金黑W8(P)</vt:lpstr>
      <vt:lpstr>宋体</vt:lpstr>
      <vt:lpstr>微软雅黑</vt:lpstr>
      <vt:lpstr>Arial</vt:lpstr>
      <vt:lpstr>Calibri</vt:lpstr>
      <vt:lpstr>Impact</vt:lpstr>
      <vt:lpstr>Times New Roman</vt:lpstr>
      <vt:lpstr>Wingdings</vt:lpstr>
      <vt:lpstr>School01</vt:lpstr>
      <vt:lpstr>1_Office Theme</vt:lpstr>
      <vt:lpstr>Image</vt:lpstr>
      <vt:lpstr>嵌入式系统概论</vt:lpstr>
      <vt:lpstr>PowerPoint 演示文稿</vt:lpstr>
      <vt:lpstr>1.1 嵌入式系统的定义</vt:lpstr>
      <vt:lpstr>1.1 嵌入式系统的定义（续）</vt:lpstr>
      <vt:lpstr>1.1 嵌入式系统的定义（续）</vt:lpstr>
      <vt:lpstr>1.1 嵌入式系统的定义（续）</vt:lpstr>
      <vt:lpstr>1.2 嵌入式系统的组成</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1.2 嵌入式系统的组成（续）</vt:lpstr>
      <vt:lpstr>1.3 嵌入式系统的应用与发展</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1.3 嵌入式系统的应用与发展(续)</vt:lpstr>
      <vt:lpstr>PowerPoint 演示文稿</vt:lpstr>
      <vt:lpstr>2.1 嵌入式微处理器分类</vt:lpstr>
      <vt:lpstr>2.1 嵌入式微处理器分类（续）</vt:lpstr>
      <vt:lpstr>2.1 嵌入式微处理器分类（续）</vt:lpstr>
      <vt:lpstr>2.1 嵌入式微处理器分类（续）</vt:lpstr>
      <vt:lpstr>2.1 嵌入式微处理器分类（续）</vt:lpstr>
      <vt:lpstr>2.2 ARM嵌入式微处理器</vt:lpstr>
      <vt:lpstr>2.2 ARM嵌入式微处理器（续）</vt:lpstr>
      <vt:lpstr>2.2 ARM嵌入式微处理器（续）</vt:lpstr>
      <vt:lpstr>2.2 ARM嵌入式微处理器（续）</vt:lpstr>
      <vt:lpstr>2.2 ARM嵌入式微处理器（续）</vt:lpstr>
      <vt:lpstr>2.2 ARM嵌入式微处理器（续）</vt:lpstr>
      <vt:lpstr>2.2 ARM嵌入式微处理器（续）</vt:lpstr>
      <vt:lpstr>2.2 ARM嵌入式微处理器（续）</vt:lpstr>
      <vt:lpstr>2.3 嵌入式微处理器选型</vt:lpstr>
      <vt:lpstr>2.3  嵌入式CPU架构</vt:lpstr>
      <vt:lpstr>2.3.1  冯诺依曼结构</vt:lpstr>
      <vt:lpstr>2. 3.1  冯诺依曼结构</vt:lpstr>
      <vt:lpstr>2.3.2  哈佛结构</vt:lpstr>
      <vt:lpstr>2.3.2  哈佛结构</vt:lpstr>
      <vt:lpstr>2.3.3  改进的哈佛结构</vt:lpstr>
      <vt:lpstr>2.3.4  处理器结构小结</vt:lpstr>
      <vt:lpstr>PowerPoint 演示文稿</vt:lpstr>
      <vt:lpstr>3 嵌入式操作系统</vt:lpstr>
      <vt:lpstr>PowerPoint 演示文稿</vt:lpstr>
      <vt:lpstr>4 嵌入式系统安全简介</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lpstr>4 嵌入式系统安全简介 (续)</vt:lpstr>
    </vt:vector>
  </TitlesOfParts>
  <Company>adfadfadsf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dc:title>
  <dc:creator>adfadfadf</dc:creator>
  <cp:lastModifiedBy>李 因立</cp:lastModifiedBy>
  <cp:revision>695</cp:revision>
  <dcterms:created xsi:type="dcterms:W3CDTF">2008-12-24T07:43:23Z</dcterms:created>
  <dcterms:modified xsi:type="dcterms:W3CDTF">2021-05-25T10:01:10Z</dcterms:modified>
</cp:coreProperties>
</file>